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89" r:id="rId5"/>
    <p:sldId id="259" r:id="rId6"/>
    <p:sldId id="260" r:id="rId7"/>
    <p:sldId id="261" r:id="rId8"/>
    <p:sldId id="262" r:id="rId9"/>
    <p:sldId id="263" r:id="rId10"/>
    <p:sldId id="287" r:id="rId11"/>
    <p:sldId id="288" r:id="rId12"/>
    <p:sldId id="284" r:id="rId13"/>
    <p:sldId id="264" r:id="rId14"/>
    <p:sldId id="286" r:id="rId15"/>
    <p:sldId id="265" r:id="rId16"/>
    <p:sldId id="266" r:id="rId17"/>
    <p:sldId id="267" r:id="rId18"/>
    <p:sldId id="268" r:id="rId19"/>
    <p:sldId id="269" r:id="rId20"/>
    <p:sldId id="285"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e-DE"/>
              <a:t>Mastertitelformat bearbeiten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27115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D4701CF9-0491-4C8C-8493-9D16600B8DB7}" type="datetimeFigureOut">
              <a:rPr lang="de-DE" smtClean="0"/>
              <a:t>08.07.2021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314979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e-DE"/>
              <a:t>Mastertitelformat bearbeiten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277381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e-DE"/>
              <a:t>Mastertitelformat bearbeiten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de-DE"/>
              <a:t>Mastertextformat bearbeiten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2639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135062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4"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2466342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4"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108913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709658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e-DE"/>
              <a:t>Mastertitelformat bearbeiten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121690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422614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1141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4701CF9-0491-4C8C-8493-9D16600B8DB7}" type="datetimeFigureOut">
              <a:rPr lang="de-DE" smtClean="0"/>
              <a:t>08.07.2021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240583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4701CF9-0491-4C8C-8493-9D16600B8DB7}" type="datetimeFigureOut">
              <a:rPr lang="de-DE" smtClean="0"/>
              <a:t>08.07.2021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2409818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7" name="Date Placeholder 2"/>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3"/>
          <p:cNvSpPr>
            <a:spLocks noGrp="1"/>
          </p:cNvSpPr>
          <p:nvPr>
            <p:ph type="ftr" sz="quarter" idx="11"/>
          </p:nvPr>
        </p:nvSpPr>
        <p:spPr/>
        <p:txBody>
          <a:bodyPr/>
          <a:lstStyle/>
          <a:p>
            <a:endParaRPr lang="de-DE"/>
          </a:p>
        </p:txBody>
      </p:sp>
      <p:sp>
        <p:nvSpPr>
          <p:cNvPr id="6" name="Slide Number Placeholder 4"/>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331815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2"/>
          <p:cNvSpPr>
            <a:spLocks noGrp="1"/>
          </p:cNvSpPr>
          <p:nvPr>
            <p:ph type="ftr" sz="quarter" idx="11"/>
          </p:nvPr>
        </p:nvSpPr>
        <p:spPr/>
        <p:txBody>
          <a:bodyPr/>
          <a:lstStyle/>
          <a:p>
            <a:endParaRPr lang="de-DE"/>
          </a:p>
        </p:txBody>
      </p:sp>
      <p:sp>
        <p:nvSpPr>
          <p:cNvPr id="6" name="Slide Number Placeholder 3"/>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171647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7" name="Date Placeholder 4"/>
          <p:cNvSpPr>
            <a:spLocks noGrp="1"/>
          </p:cNvSpPr>
          <p:nvPr>
            <p:ph type="dt" sz="half" idx="10"/>
          </p:nvPr>
        </p:nvSpPr>
        <p:spPr/>
        <p:txBody>
          <a:bodyPr/>
          <a:lstStyle/>
          <a:p>
            <a:fld id="{D4701CF9-0491-4C8C-8493-9D16600B8DB7}" type="datetimeFigureOut">
              <a:rPr lang="de-DE" smtClean="0"/>
              <a:t>08.07.2021</a:t>
            </a:fld>
            <a:endParaRPr lang="de-DE"/>
          </a:p>
        </p:txBody>
      </p:sp>
      <p:sp>
        <p:nvSpPr>
          <p:cNvPr id="5" name="Footer Placeholder 5"/>
          <p:cNvSpPr>
            <a:spLocks noGrp="1"/>
          </p:cNvSpPr>
          <p:nvPr>
            <p:ph type="ftr" sz="quarter" idx="11"/>
          </p:nvPr>
        </p:nvSpPr>
        <p:spPr/>
        <p:txBody>
          <a:bodyPr/>
          <a:lstStyle/>
          <a:p>
            <a:endParaRPr lang="de-DE"/>
          </a:p>
        </p:txBody>
      </p:sp>
      <p:sp>
        <p:nvSpPr>
          <p:cNvPr id="6" name="Slide Number Placeholder 6"/>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2868786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e-DE"/>
              <a:t>Mastertitelformat bearbeiten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D4701CF9-0491-4C8C-8493-9D16600B8DB7}" type="datetimeFigureOut">
              <a:rPr lang="de-DE" smtClean="0"/>
              <a:t>08.07.2021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59E7C77-90F1-41CB-A02E-FF58B6AAC004}" type="slidenum">
              <a:rPr lang="de-DE" smtClean="0"/>
              <a:t>‹Nr.›</a:t>
            </a:fld>
            <a:endParaRPr lang="de-DE"/>
          </a:p>
        </p:txBody>
      </p:sp>
    </p:spTree>
    <p:extLst>
      <p:ext uri="{BB962C8B-B14F-4D97-AF65-F5344CB8AC3E}">
        <p14:creationId xmlns:p14="http://schemas.microsoft.com/office/powerpoint/2010/main" val="43169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e-DE"/>
              <a:t>Mastertitelformat bearbeiten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4701CF9-0491-4C8C-8493-9D16600B8DB7}" type="datetimeFigureOut">
              <a:rPr lang="de-DE" smtClean="0"/>
              <a:t>08.07.2021</a:t>
            </a:fld>
            <a:endParaRPr lang="de-DE"/>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de-DE"/>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59E7C77-90F1-41CB-A02E-FF58B6AAC004}" type="slidenum">
              <a:rPr lang="de-DE" smtClean="0"/>
              <a:t>‹Nr.›</a:t>
            </a:fld>
            <a:endParaRPr lang="de-DE"/>
          </a:p>
        </p:txBody>
      </p:sp>
    </p:spTree>
    <p:extLst>
      <p:ext uri="{BB962C8B-B14F-4D97-AF65-F5344CB8AC3E}">
        <p14:creationId xmlns:p14="http://schemas.microsoft.com/office/powerpoint/2010/main" val="3912611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720A7-40E2-4CED-8FD6-0099B1D1F7C0}"/>
              </a:ext>
            </a:extLst>
          </p:cNvPr>
          <p:cNvSpPr>
            <a:spLocks noGrp="1"/>
          </p:cNvSpPr>
          <p:nvPr>
            <p:ph type="ctrTitle"/>
          </p:nvPr>
        </p:nvSpPr>
        <p:spPr>
          <a:xfrm>
            <a:off x="2915660" y="1535348"/>
            <a:ext cx="8825658" cy="3329581"/>
          </a:xfrm>
        </p:spPr>
        <p:txBody>
          <a:bodyPr/>
          <a:lstStyle/>
          <a:p>
            <a:r>
              <a:rPr lang="de-DE" dirty="0"/>
              <a:t>Belichtung, </a:t>
            </a:r>
            <a:br>
              <a:rPr lang="de-DE" dirty="0"/>
            </a:br>
            <a:r>
              <a:rPr lang="de-DE" dirty="0"/>
              <a:t>Blende und </a:t>
            </a:r>
            <a:br>
              <a:rPr lang="de-DE" dirty="0"/>
            </a:br>
            <a:r>
              <a:rPr lang="de-DE" dirty="0"/>
              <a:t>ISO</a:t>
            </a:r>
          </a:p>
        </p:txBody>
      </p:sp>
      <p:sp>
        <p:nvSpPr>
          <p:cNvPr id="3" name="Untertitel 2">
            <a:extLst>
              <a:ext uri="{FF2B5EF4-FFF2-40B4-BE49-F238E27FC236}">
                <a16:creationId xmlns:a16="http://schemas.microsoft.com/office/drawing/2014/main" id="{3F744487-693F-43F5-856F-7D1F31674033}"/>
              </a:ext>
            </a:extLst>
          </p:cNvPr>
          <p:cNvSpPr>
            <a:spLocks noGrp="1"/>
          </p:cNvSpPr>
          <p:nvPr>
            <p:ph type="subTitle" idx="1"/>
          </p:nvPr>
        </p:nvSpPr>
        <p:spPr>
          <a:xfrm>
            <a:off x="2915660" y="5827967"/>
            <a:ext cx="2454007" cy="861420"/>
          </a:xfrm>
        </p:spPr>
        <p:txBody>
          <a:bodyPr/>
          <a:lstStyle/>
          <a:p>
            <a:r>
              <a:rPr lang="de-DE" dirty="0"/>
              <a:t>Kurzvortrag</a:t>
            </a:r>
          </a:p>
          <a:p>
            <a:endParaRPr lang="de-DE" dirty="0"/>
          </a:p>
        </p:txBody>
      </p:sp>
      <p:pic>
        <p:nvPicPr>
          <p:cNvPr id="4" name="Grafik 3">
            <a:extLst>
              <a:ext uri="{FF2B5EF4-FFF2-40B4-BE49-F238E27FC236}">
                <a16:creationId xmlns:a16="http://schemas.microsoft.com/office/drawing/2014/main" id="{E5903C31-1719-48C2-A613-B1736D209CD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750"/>
                    </a14:imgEffect>
                    <a14:imgEffect>
                      <a14:saturation sat="93000"/>
                    </a14:imgEffect>
                  </a14:imgLayer>
                </a14:imgProps>
              </a:ext>
            </a:extLst>
          </a:blip>
          <a:stretch>
            <a:fillRect/>
          </a:stretch>
        </p:blipFill>
        <p:spPr>
          <a:xfrm>
            <a:off x="1407873" y="2890734"/>
            <a:ext cx="800305" cy="800305"/>
          </a:xfrm>
          <a:prstGeom prst="rect">
            <a:avLst/>
          </a:prstGeom>
        </p:spPr>
      </p:pic>
      <p:pic>
        <p:nvPicPr>
          <p:cNvPr id="5" name="Grafik 4">
            <a:extLst>
              <a:ext uri="{FF2B5EF4-FFF2-40B4-BE49-F238E27FC236}">
                <a16:creationId xmlns:a16="http://schemas.microsoft.com/office/drawing/2014/main" id="{F376E3B2-0B8B-4DE2-B19A-C95FE2C9BBC1}"/>
              </a:ext>
            </a:extLst>
          </p:cNvPr>
          <p:cNvPicPr>
            <a:picLocks noChangeAspect="1"/>
          </p:cNvPicPr>
          <p:nvPr/>
        </p:nvPicPr>
        <p:blipFill>
          <a:blip r:embed="rId4"/>
          <a:stretch>
            <a:fillRect/>
          </a:stretch>
        </p:blipFill>
        <p:spPr>
          <a:xfrm>
            <a:off x="1407873" y="1644843"/>
            <a:ext cx="800305" cy="808389"/>
          </a:xfrm>
          <a:prstGeom prst="rect">
            <a:avLst/>
          </a:prstGeom>
        </p:spPr>
      </p:pic>
      <p:pic>
        <p:nvPicPr>
          <p:cNvPr id="6" name="Grafik 5">
            <a:extLst>
              <a:ext uri="{FF2B5EF4-FFF2-40B4-BE49-F238E27FC236}">
                <a16:creationId xmlns:a16="http://schemas.microsoft.com/office/drawing/2014/main" id="{1B6C0468-B44F-4284-93B2-600E819FC46D}"/>
              </a:ext>
            </a:extLst>
          </p:cNvPr>
          <p:cNvPicPr>
            <a:picLocks noChangeAspect="1"/>
          </p:cNvPicPr>
          <p:nvPr/>
        </p:nvPicPr>
        <p:blipFill>
          <a:blip r:embed="rId5">
            <a:grayscl/>
          </a:blip>
          <a:stretch>
            <a:fillRect/>
          </a:stretch>
        </p:blipFill>
        <p:spPr>
          <a:xfrm>
            <a:off x="1407873" y="4010988"/>
            <a:ext cx="800305" cy="855626"/>
          </a:xfrm>
          <a:prstGeom prst="rect">
            <a:avLst/>
          </a:prstGeom>
        </p:spPr>
      </p:pic>
    </p:spTree>
    <p:extLst>
      <p:ext uri="{BB962C8B-B14F-4D97-AF65-F5344CB8AC3E}">
        <p14:creationId xmlns:p14="http://schemas.microsoft.com/office/powerpoint/2010/main" val="407427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34A217C-CE29-4CB9-8881-D2DF637A0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4" y="88191"/>
            <a:ext cx="5905499" cy="3937000"/>
          </a:xfrm>
          <a:prstGeom prst="rect">
            <a:avLst/>
          </a:prstGeom>
        </p:spPr>
      </p:pic>
      <p:pic>
        <p:nvPicPr>
          <p:cNvPr id="5" name="Grafik 4">
            <a:extLst>
              <a:ext uri="{FF2B5EF4-FFF2-40B4-BE49-F238E27FC236}">
                <a16:creationId xmlns:a16="http://schemas.microsoft.com/office/drawing/2014/main" id="{A0D8E59A-F66A-46C4-A1D9-82FDF5510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473" y="2733869"/>
            <a:ext cx="6073993" cy="4049328"/>
          </a:xfrm>
          <a:prstGeom prst="rect">
            <a:avLst/>
          </a:prstGeom>
        </p:spPr>
      </p:pic>
      <p:sp>
        <p:nvSpPr>
          <p:cNvPr id="6" name="Textfeld 5">
            <a:extLst>
              <a:ext uri="{FF2B5EF4-FFF2-40B4-BE49-F238E27FC236}">
                <a16:creationId xmlns:a16="http://schemas.microsoft.com/office/drawing/2014/main" id="{DE658269-352D-422B-B177-CBCEAAC6C077}"/>
              </a:ext>
            </a:extLst>
          </p:cNvPr>
          <p:cNvSpPr txBox="1"/>
          <p:nvPr/>
        </p:nvSpPr>
        <p:spPr>
          <a:xfrm>
            <a:off x="2323322" y="4357396"/>
            <a:ext cx="1080745" cy="646331"/>
          </a:xfrm>
          <a:prstGeom prst="rect">
            <a:avLst/>
          </a:prstGeom>
          <a:noFill/>
        </p:spPr>
        <p:txBody>
          <a:bodyPr wrap="none" rtlCol="0">
            <a:spAutoFit/>
          </a:bodyPr>
          <a:lstStyle/>
          <a:p>
            <a:r>
              <a:rPr lang="de-DE" dirty="0"/>
              <a:t>1/1000 s</a:t>
            </a:r>
          </a:p>
          <a:p>
            <a:endParaRPr lang="de-DE" dirty="0"/>
          </a:p>
        </p:txBody>
      </p:sp>
      <p:sp>
        <p:nvSpPr>
          <p:cNvPr id="7" name="Textfeld 6">
            <a:extLst>
              <a:ext uri="{FF2B5EF4-FFF2-40B4-BE49-F238E27FC236}">
                <a16:creationId xmlns:a16="http://schemas.microsoft.com/office/drawing/2014/main" id="{D495D455-4C92-4B94-92F8-D54A7C3F4590}"/>
              </a:ext>
            </a:extLst>
          </p:cNvPr>
          <p:cNvSpPr txBox="1"/>
          <p:nvPr/>
        </p:nvSpPr>
        <p:spPr>
          <a:xfrm>
            <a:off x="9069356" y="2034074"/>
            <a:ext cx="696024" cy="369332"/>
          </a:xfrm>
          <a:prstGeom prst="rect">
            <a:avLst/>
          </a:prstGeom>
          <a:noFill/>
        </p:spPr>
        <p:txBody>
          <a:bodyPr wrap="none" rtlCol="0">
            <a:spAutoFit/>
          </a:bodyPr>
          <a:lstStyle/>
          <a:p>
            <a:r>
              <a:rPr lang="de-DE" dirty="0"/>
              <a:t>1/6 s</a:t>
            </a:r>
          </a:p>
        </p:txBody>
      </p:sp>
    </p:spTree>
    <p:extLst>
      <p:ext uri="{BB962C8B-B14F-4D97-AF65-F5344CB8AC3E}">
        <p14:creationId xmlns:p14="http://schemas.microsoft.com/office/powerpoint/2010/main" val="313579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239909-3058-4F2F-A76D-09752669F7B7}"/>
              </a:ext>
            </a:extLst>
          </p:cNvPr>
          <p:cNvPicPr>
            <a:picLocks noChangeAspect="1"/>
          </p:cNvPicPr>
          <p:nvPr/>
        </p:nvPicPr>
        <p:blipFill>
          <a:blip r:embed="rId2"/>
          <a:stretch>
            <a:fillRect/>
          </a:stretch>
        </p:blipFill>
        <p:spPr>
          <a:xfrm>
            <a:off x="260507" y="846270"/>
            <a:ext cx="11384097" cy="3243353"/>
          </a:xfrm>
          <a:prstGeom prst="rect">
            <a:avLst/>
          </a:prstGeom>
        </p:spPr>
      </p:pic>
      <p:sp>
        <p:nvSpPr>
          <p:cNvPr id="2" name="Textfeld 1">
            <a:extLst>
              <a:ext uri="{FF2B5EF4-FFF2-40B4-BE49-F238E27FC236}">
                <a16:creationId xmlns:a16="http://schemas.microsoft.com/office/drawing/2014/main" id="{FD6346DF-A2EB-47A0-9CF2-4FF09F536586}"/>
              </a:ext>
            </a:extLst>
          </p:cNvPr>
          <p:cNvSpPr txBox="1"/>
          <p:nvPr/>
        </p:nvSpPr>
        <p:spPr>
          <a:xfrm>
            <a:off x="839755" y="4422711"/>
            <a:ext cx="9467656" cy="523220"/>
          </a:xfrm>
          <a:prstGeom prst="rect">
            <a:avLst/>
          </a:prstGeom>
          <a:noFill/>
        </p:spPr>
        <p:txBody>
          <a:bodyPr wrap="none" rtlCol="0">
            <a:spAutoFit/>
          </a:bodyPr>
          <a:lstStyle/>
          <a:p>
            <a:r>
              <a:rPr lang="de-DE" sz="2800" dirty="0"/>
              <a:t>Wichtig: Die Faustregel gilt nur für Vollformat-Kameras</a:t>
            </a:r>
          </a:p>
        </p:txBody>
      </p:sp>
    </p:spTree>
    <p:extLst>
      <p:ext uri="{BB962C8B-B14F-4D97-AF65-F5344CB8AC3E}">
        <p14:creationId xmlns:p14="http://schemas.microsoft.com/office/powerpoint/2010/main" val="3154865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0A1807F-CBB5-4B1C-AF3A-E040333E03EF}"/>
              </a:ext>
            </a:extLst>
          </p:cNvPr>
          <p:cNvSpPr txBox="1"/>
          <p:nvPr/>
        </p:nvSpPr>
        <p:spPr>
          <a:xfrm>
            <a:off x="442509" y="4261246"/>
            <a:ext cx="11090127" cy="1815882"/>
          </a:xfrm>
          <a:prstGeom prst="rect">
            <a:avLst/>
          </a:prstGeom>
          <a:noFill/>
        </p:spPr>
        <p:txBody>
          <a:bodyPr wrap="square">
            <a:spAutoFit/>
          </a:bodyPr>
          <a:lstStyle/>
          <a:p>
            <a:r>
              <a:rPr lang="de-DE" sz="2800" dirty="0"/>
              <a:t>Diese kürzeste Zeit hängt aber z.B. auch davon ab, wie ruhig Du die Kamera halten kannst, welche Brennweite Du einsetzt und ob Dein Objektiv einen eingebauten </a:t>
            </a:r>
            <a:r>
              <a:rPr lang="de-DE" sz="2800" dirty="0" err="1"/>
              <a:t>Verwacklungsschutz</a:t>
            </a:r>
            <a:r>
              <a:rPr lang="de-DE" sz="2800" dirty="0"/>
              <a:t> (</a:t>
            </a:r>
            <a:r>
              <a:rPr lang="de-DE" sz="2800" dirty="0">
                <a:solidFill>
                  <a:srgbClr val="FF0000"/>
                </a:solidFill>
              </a:rPr>
              <a:t>Stabilisator</a:t>
            </a:r>
            <a:r>
              <a:rPr lang="de-DE" sz="2800" dirty="0"/>
              <a:t>) hat oder nicht.</a:t>
            </a:r>
          </a:p>
        </p:txBody>
      </p:sp>
      <p:sp>
        <p:nvSpPr>
          <p:cNvPr id="2" name="Textfeld 1">
            <a:extLst>
              <a:ext uri="{FF2B5EF4-FFF2-40B4-BE49-F238E27FC236}">
                <a16:creationId xmlns:a16="http://schemas.microsoft.com/office/drawing/2014/main" id="{26A70ABB-142E-44B0-BD43-515CFC290307}"/>
              </a:ext>
            </a:extLst>
          </p:cNvPr>
          <p:cNvSpPr txBox="1"/>
          <p:nvPr/>
        </p:nvSpPr>
        <p:spPr>
          <a:xfrm>
            <a:off x="442509" y="1073260"/>
            <a:ext cx="11541967" cy="3046988"/>
          </a:xfrm>
          <a:prstGeom prst="rect">
            <a:avLst/>
          </a:prstGeom>
          <a:noFill/>
        </p:spPr>
        <p:txBody>
          <a:bodyPr wrap="square" rtlCol="0">
            <a:spAutoFit/>
          </a:bodyPr>
          <a:lstStyle/>
          <a:p>
            <a:r>
              <a:rPr lang="de-DE" sz="2400" dirty="0"/>
              <a:t>Wenn du eine Kamera mit einem kleineren Sensor hast, musst du in deine Berechnung auch den sogenannten </a:t>
            </a:r>
            <a:r>
              <a:rPr lang="de-DE" sz="2400" b="1" dirty="0" err="1"/>
              <a:t>Cropfaktor</a:t>
            </a:r>
            <a:r>
              <a:rPr lang="de-DE" sz="2400" dirty="0"/>
              <a:t> mit einbeziehen.</a:t>
            </a:r>
          </a:p>
          <a:p>
            <a:endParaRPr lang="de-DE" sz="2400" dirty="0"/>
          </a:p>
          <a:p>
            <a:r>
              <a:rPr lang="de-DE" sz="2400" dirty="0"/>
              <a:t>Bei APS-C-Sensoren ist dies ungefähr 1,5, bei MFT-Sensoren liegt er bei 2.</a:t>
            </a:r>
          </a:p>
          <a:p>
            <a:endParaRPr lang="de-DE" sz="2400" dirty="0"/>
          </a:p>
          <a:p>
            <a:r>
              <a:rPr lang="de-DE" sz="2400" dirty="0"/>
              <a:t>Wenn du also 300 mm an einem APS-C-Sensor hast, musst du als Orientierung zur Belichtungszeit aus der Hand 1/450 s nehmen, bei MFT-Sensoren schon 1/600 s.</a:t>
            </a:r>
          </a:p>
        </p:txBody>
      </p:sp>
    </p:spTree>
    <p:extLst>
      <p:ext uri="{BB962C8B-B14F-4D97-AF65-F5344CB8AC3E}">
        <p14:creationId xmlns:p14="http://schemas.microsoft.com/office/powerpoint/2010/main" val="2441016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042CBB8-F9EC-4814-833B-E1C053FC1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63889" y="330299"/>
            <a:ext cx="5681359" cy="3178010"/>
          </a:xfrm>
          <a:prstGeom prst="rect">
            <a:avLst/>
          </a:prstGeom>
        </p:spPr>
      </p:pic>
      <p:pic>
        <p:nvPicPr>
          <p:cNvPr id="5" name="Grafik 4">
            <a:extLst>
              <a:ext uri="{FF2B5EF4-FFF2-40B4-BE49-F238E27FC236}">
                <a16:creationId xmlns:a16="http://schemas.microsoft.com/office/drawing/2014/main" id="{3D3CFE3C-5D43-4CC3-8C61-5DFA1C6EC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579" y="3647012"/>
            <a:ext cx="6494105" cy="3046225"/>
          </a:xfrm>
          <a:prstGeom prst="rect">
            <a:avLst/>
          </a:prstGeom>
        </p:spPr>
      </p:pic>
      <p:sp>
        <p:nvSpPr>
          <p:cNvPr id="6" name="Pfeil: nach links 5">
            <a:extLst>
              <a:ext uri="{FF2B5EF4-FFF2-40B4-BE49-F238E27FC236}">
                <a16:creationId xmlns:a16="http://schemas.microsoft.com/office/drawing/2014/main" id="{5C4D106C-70F8-44A6-9152-33F0AD5B3182}"/>
              </a:ext>
            </a:extLst>
          </p:cNvPr>
          <p:cNvSpPr/>
          <p:nvPr/>
        </p:nvSpPr>
        <p:spPr>
          <a:xfrm>
            <a:off x="4957665" y="2267342"/>
            <a:ext cx="1138335" cy="3359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99F0D635-B216-438F-B922-AFC0A322EA47}"/>
              </a:ext>
            </a:extLst>
          </p:cNvPr>
          <p:cNvPicPr>
            <a:picLocks noChangeAspect="1"/>
          </p:cNvPicPr>
          <p:nvPr/>
        </p:nvPicPr>
        <p:blipFill>
          <a:blip r:embed="rId4"/>
          <a:stretch>
            <a:fillRect/>
          </a:stretch>
        </p:blipFill>
        <p:spPr>
          <a:xfrm>
            <a:off x="8969157" y="5170124"/>
            <a:ext cx="1158340" cy="353599"/>
          </a:xfrm>
          <a:prstGeom prst="rect">
            <a:avLst/>
          </a:prstGeom>
        </p:spPr>
      </p:pic>
      <p:sp>
        <p:nvSpPr>
          <p:cNvPr id="2" name="Textfeld 1">
            <a:extLst>
              <a:ext uri="{FF2B5EF4-FFF2-40B4-BE49-F238E27FC236}">
                <a16:creationId xmlns:a16="http://schemas.microsoft.com/office/drawing/2014/main" id="{2F7D36B9-4B78-471A-961F-F31F24BBF56D}"/>
              </a:ext>
            </a:extLst>
          </p:cNvPr>
          <p:cNvSpPr txBox="1"/>
          <p:nvPr/>
        </p:nvSpPr>
        <p:spPr>
          <a:xfrm>
            <a:off x="681134" y="4292961"/>
            <a:ext cx="3743332" cy="1754326"/>
          </a:xfrm>
          <a:prstGeom prst="rect">
            <a:avLst/>
          </a:prstGeom>
          <a:noFill/>
        </p:spPr>
        <p:txBody>
          <a:bodyPr wrap="none" rtlCol="0">
            <a:spAutoFit/>
          </a:bodyPr>
          <a:lstStyle/>
          <a:p>
            <a:r>
              <a:rPr lang="de-DE" dirty="0"/>
              <a:t>Kennzeichnung bei  Objektiven:</a:t>
            </a:r>
          </a:p>
          <a:p>
            <a:r>
              <a:rPr lang="de-DE" dirty="0"/>
              <a:t>Sigma: OS</a:t>
            </a:r>
          </a:p>
          <a:p>
            <a:r>
              <a:rPr lang="de-DE" dirty="0"/>
              <a:t>Sony: OSS</a:t>
            </a:r>
          </a:p>
          <a:p>
            <a:r>
              <a:rPr lang="de-DE" dirty="0"/>
              <a:t>Nikkor: VR</a:t>
            </a:r>
          </a:p>
          <a:p>
            <a:r>
              <a:rPr lang="de-DE" dirty="0"/>
              <a:t>Canon u. Olympus: IS</a:t>
            </a:r>
          </a:p>
          <a:p>
            <a:r>
              <a:rPr lang="de-DE" dirty="0"/>
              <a:t>Tamron: VC</a:t>
            </a:r>
          </a:p>
        </p:txBody>
      </p:sp>
      <p:sp>
        <p:nvSpPr>
          <p:cNvPr id="4" name="Textfeld 3">
            <a:extLst>
              <a:ext uri="{FF2B5EF4-FFF2-40B4-BE49-F238E27FC236}">
                <a16:creationId xmlns:a16="http://schemas.microsoft.com/office/drawing/2014/main" id="{F021264A-8690-42BE-BA4D-F66F5078037F}"/>
              </a:ext>
            </a:extLst>
          </p:cNvPr>
          <p:cNvSpPr txBox="1"/>
          <p:nvPr/>
        </p:nvSpPr>
        <p:spPr>
          <a:xfrm>
            <a:off x="7217240" y="1334277"/>
            <a:ext cx="2331087" cy="369332"/>
          </a:xfrm>
          <a:prstGeom prst="rect">
            <a:avLst/>
          </a:prstGeom>
          <a:noFill/>
        </p:spPr>
        <p:txBody>
          <a:bodyPr wrap="none" rtlCol="0">
            <a:spAutoFit/>
          </a:bodyPr>
          <a:lstStyle/>
          <a:p>
            <a:r>
              <a:rPr lang="de-DE" dirty="0">
                <a:solidFill>
                  <a:srgbClr val="00B0F0"/>
                </a:solidFill>
              </a:rPr>
              <a:t>Objektiv-</a:t>
            </a:r>
            <a:r>
              <a:rPr lang="de-DE" dirty="0" err="1">
                <a:solidFill>
                  <a:srgbClr val="00B0F0"/>
                </a:solidFill>
              </a:rPr>
              <a:t>Stablisator</a:t>
            </a:r>
            <a:endParaRPr lang="de-DE" dirty="0">
              <a:solidFill>
                <a:srgbClr val="00B0F0"/>
              </a:solidFill>
            </a:endParaRPr>
          </a:p>
        </p:txBody>
      </p:sp>
    </p:spTree>
    <p:extLst>
      <p:ext uri="{BB962C8B-B14F-4D97-AF65-F5344CB8AC3E}">
        <p14:creationId xmlns:p14="http://schemas.microsoft.com/office/powerpoint/2010/main" val="93099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0C1AF4-DFF0-45D4-BB5C-D6D18223EC40}"/>
              </a:ext>
            </a:extLst>
          </p:cNvPr>
          <p:cNvSpPr txBox="1"/>
          <p:nvPr/>
        </p:nvSpPr>
        <p:spPr>
          <a:xfrm>
            <a:off x="3023118" y="831364"/>
            <a:ext cx="5083443" cy="369332"/>
          </a:xfrm>
          <a:prstGeom prst="rect">
            <a:avLst/>
          </a:prstGeom>
          <a:noFill/>
        </p:spPr>
        <p:txBody>
          <a:bodyPr wrap="none" rtlCol="0">
            <a:spAutoFit/>
          </a:bodyPr>
          <a:lstStyle/>
          <a:p>
            <a:r>
              <a:rPr lang="de-DE" dirty="0">
                <a:solidFill>
                  <a:srgbClr val="FFC000"/>
                </a:solidFill>
              </a:rPr>
              <a:t>Kamerainterne Stabilisatoren ( </a:t>
            </a:r>
            <a:r>
              <a:rPr lang="de-DE" dirty="0" err="1">
                <a:solidFill>
                  <a:srgbClr val="FFC000"/>
                </a:solidFill>
              </a:rPr>
              <a:t>zB</a:t>
            </a:r>
            <a:r>
              <a:rPr lang="de-DE" dirty="0">
                <a:solidFill>
                  <a:srgbClr val="FFC000"/>
                </a:solidFill>
              </a:rPr>
              <a:t>. Sony a7II</a:t>
            </a:r>
            <a:r>
              <a:rPr lang="de-DE" dirty="0"/>
              <a:t>)</a:t>
            </a:r>
          </a:p>
        </p:txBody>
      </p:sp>
      <p:pic>
        <p:nvPicPr>
          <p:cNvPr id="4" name="Grafik 3">
            <a:extLst>
              <a:ext uri="{FF2B5EF4-FFF2-40B4-BE49-F238E27FC236}">
                <a16:creationId xmlns:a16="http://schemas.microsoft.com/office/drawing/2014/main" id="{EA7440D7-FA1D-4B9D-AF84-C62E20D54A21}"/>
              </a:ext>
            </a:extLst>
          </p:cNvPr>
          <p:cNvPicPr>
            <a:picLocks noChangeAspect="1"/>
          </p:cNvPicPr>
          <p:nvPr/>
        </p:nvPicPr>
        <p:blipFill>
          <a:blip r:embed="rId2"/>
          <a:stretch>
            <a:fillRect/>
          </a:stretch>
        </p:blipFill>
        <p:spPr>
          <a:xfrm>
            <a:off x="2905125" y="1692004"/>
            <a:ext cx="6381750" cy="4972050"/>
          </a:xfrm>
          <a:prstGeom prst="rect">
            <a:avLst/>
          </a:prstGeom>
        </p:spPr>
      </p:pic>
      <p:sp>
        <p:nvSpPr>
          <p:cNvPr id="6" name="Textfeld 5">
            <a:extLst>
              <a:ext uri="{FF2B5EF4-FFF2-40B4-BE49-F238E27FC236}">
                <a16:creationId xmlns:a16="http://schemas.microsoft.com/office/drawing/2014/main" id="{C747D1F8-0449-4673-81F4-2D1B5874E424}"/>
              </a:ext>
            </a:extLst>
          </p:cNvPr>
          <p:cNvSpPr txBox="1"/>
          <p:nvPr/>
        </p:nvSpPr>
        <p:spPr>
          <a:xfrm>
            <a:off x="3048811" y="1200696"/>
            <a:ext cx="6094378" cy="369332"/>
          </a:xfrm>
          <a:prstGeom prst="rect">
            <a:avLst/>
          </a:prstGeom>
          <a:noFill/>
        </p:spPr>
        <p:txBody>
          <a:bodyPr wrap="square">
            <a:spAutoFit/>
          </a:bodyPr>
          <a:lstStyle/>
          <a:p>
            <a:r>
              <a:rPr lang="de-DE" dirty="0">
                <a:solidFill>
                  <a:srgbClr val="00B0F0"/>
                </a:solidFill>
              </a:rPr>
              <a:t>Objektiv-</a:t>
            </a:r>
            <a:r>
              <a:rPr lang="de-DE" dirty="0" err="1">
                <a:solidFill>
                  <a:srgbClr val="00B0F0"/>
                </a:solidFill>
              </a:rPr>
              <a:t>Stablisator</a:t>
            </a:r>
            <a:endParaRPr lang="de-DE" dirty="0">
              <a:solidFill>
                <a:srgbClr val="00B0F0"/>
              </a:solidFill>
            </a:endParaRPr>
          </a:p>
        </p:txBody>
      </p:sp>
    </p:spTree>
    <p:extLst>
      <p:ext uri="{BB962C8B-B14F-4D97-AF65-F5344CB8AC3E}">
        <p14:creationId xmlns:p14="http://schemas.microsoft.com/office/powerpoint/2010/main" val="4280836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D03EE34-8DFA-4A8E-B8E6-F1EECA45E513}"/>
              </a:ext>
            </a:extLst>
          </p:cNvPr>
          <p:cNvSpPr txBox="1"/>
          <p:nvPr/>
        </p:nvSpPr>
        <p:spPr>
          <a:xfrm>
            <a:off x="1098680" y="1322227"/>
            <a:ext cx="6097554" cy="523220"/>
          </a:xfrm>
          <a:prstGeom prst="rect">
            <a:avLst/>
          </a:prstGeom>
          <a:noFill/>
        </p:spPr>
        <p:txBody>
          <a:bodyPr wrap="square">
            <a:spAutoFit/>
          </a:bodyPr>
          <a:lstStyle/>
          <a:p>
            <a:r>
              <a:rPr lang="de-DE" sz="2800" dirty="0"/>
              <a:t>2.	Die ISO</a:t>
            </a:r>
          </a:p>
        </p:txBody>
      </p:sp>
      <p:sp>
        <p:nvSpPr>
          <p:cNvPr id="5" name="Textfeld 4">
            <a:extLst>
              <a:ext uri="{FF2B5EF4-FFF2-40B4-BE49-F238E27FC236}">
                <a16:creationId xmlns:a16="http://schemas.microsoft.com/office/drawing/2014/main" id="{87048096-6805-438F-B1C3-CBAA1FB267B0}"/>
              </a:ext>
            </a:extLst>
          </p:cNvPr>
          <p:cNvSpPr txBox="1"/>
          <p:nvPr/>
        </p:nvSpPr>
        <p:spPr>
          <a:xfrm>
            <a:off x="1440024" y="2136710"/>
            <a:ext cx="9311951" cy="1384995"/>
          </a:xfrm>
          <a:prstGeom prst="rect">
            <a:avLst/>
          </a:prstGeom>
          <a:noFill/>
        </p:spPr>
        <p:txBody>
          <a:bodyPr wrap="square">
            <a:spAutoFit/>
          </a:bodyPr>
          <a:lstStyle/>
          <a:p>
            <a:r>
              <a:rPr lang="de-DE" sz="2800" dirty="0"/>
              <a:t>ISO kenne ich noch aus den alten Filmzeiten, da habe ich immer ISO100 bzw. für abends ISO 400 Filme gekauft!</a:t>
            </a:r>
          </a:p>
        </p:txBody>
      </p:sp>
      <p:pic>
        <p:nvPicPr>
          <p:cNvPr id="7" name="Grafik 6">
            <a:extLst>
              <a:ext uri="{FF2B5EF4-FFF2-40B4-BE49-F238E27FC236}">
                <a16:creationId xmlns:a16="http://schemas.microsoft.com/office/drawing/2014/main" id="{947D63D0-F1C2-420E-9D84-B0FF1D49F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865" y="3601615"/>
            <a:ext cx="5707224" cy="2568251"/>
          </a:xfrm>
          <a:prstGeom prst="rect">
            <a:avLst/>
          </a:prstGeom>
        </p:spPr>
      </p:pic>
      <p:sp>
        <p:nvSpPr>
          <p:cNvPr id="8" name="Pfeil: nach rechts 7">
            <a:extLst>
              <a:ext uri="{FF2B5EF4-FFF2-40B4-BE49-F238E27FC236}">
                <a16:creationId xmlns:a16="http://schemas.microsoft.com/office/drawing/2014/main" id="{5662F70D-95A3-4015-98DE-E22020370D77}"/>
              </a:ext>
            </a:extLst>
          </p:cNvPr>
          <p:cNvSpPr/>
          <p:nvPr/>
        </p:nvSpPr>
        <p:spPr>
          <a:xfrm>
            <a:off x="3766456" y="4885740"/>
            <a:ext cx="1772817" cy="326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links 8">
            <a:extLst>
              <a:ext uri="{FF2B5EF4-FFF2-40B4-BE49-F238E27FC236}">
                <a16:creationId xmlns:a16="http://schemas.microsoft.com/office/drawing/2014/main" id="{58D95B19-82DB-4DB5-802C-24666B1EF15B}"/>
              </a:ext>
            </a:extLst>
          </p:cNvPr>
          <p:cNvSpPr/>
          <p:nvPr/>
        </p:nvSpPr>
        <p:spPr>
          <a:xfrm rot="1175759">
            <a:off x="8450213" y="5400728"/>
            <a:ext cx="1129004" cy="24259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82741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17F85BF-75D4-47C6-97E9-622D650E9D7E}"/>
              </a:ext>
            </a:extLst>
          </p:cNvPr>
          <p:cNvSpPr txBox="1"/>
          <p:nvPr/>
        </p:nvSpPr>
        <p:spPr>
          <a:xfrm>
            <a:off x="1278294" y="1651519"/>
            <a:ext cx="10543592" cy="5262979"/>
          </a:xfrm>
          <a:prstGeom prst="rect">
            <a:avLst/>
          </a:prstGeom>
          <a:noFill/>
        </p:spPr>
        <p:txBody>
          <a:bodyPr wrap="square">
            <a:spAutoFit/>
          </a:bodyPr>
          <a:lstStyle/>
          <a:p>
            <a:r>
              <a:rPr lang="de-DE" sz="2800" dirty="0"/>
              <a:t>Die ISO bestimmt die Lichtempfindlichkeit der Kamera.</a:t>
            </a:r>
          </a:p>
          <a:p>
            <a:r>
              <a:rPr lang="de-DE" sz="2800" dirty="0"/>
              <a:t> </a:t>
            </a:r>
          </a:p>
          <a:p>
            <a:r>
              <a:rPr lang="de-DE" sz="2800" dirty="0"/>
              <a:t>Je höher die ISO Zahl desto lichtempfindlicher der Sensor.</a:t>
            </a:r>
          </a:p>
          <a:p>
            <a:endParaRPr lang="de-DE" sz="2800" dirty="0"/>
          </a:p>
          <a:p>
            <a:r>
              <a:rPr lang="de-DE" sz="2800" dirty="0"/>
              <a:t> Eine Verdopplung der ISO-Zahl ergibt, genau wie bei der Verdopplung der Belichtungszeit, eine Verdopplung der Helligkeit des Bildes. </a:t>
            </a:r>
          </a:p>
          <a:p>
            <a:endParaRPr lang="de-DE" sz="2800" dirty="0"/>
          </a:p>
          <a:p>
            <a:r>
              <a:rPr lang="de-DE" sz="2800" dirty="0"/>
              <a:t>Das heißt zwischen jedem dieser ISO Werte verdoppelt sich die Lichtempfindlichkeit: 100, 200, 400, 800, 1600, 3200, 6400.</a:t>
            </a:r>
          </a:p>
          <a:p>
            <a:endParaRPr lang="de-DE" sz="2800" dirty="0"/>
          </a:p>
          <a:p>
            <a:endParaRPr lang="de-DE" sz="2800" dirty="0"/>
          </a:p>
        </p:txBody>
      </p:sp>
    </p:spTree>
    <p:extLst>
      <p:ext uri="{BB962C8B-B14F-4D97-AF65-F5344CB8AC3E}">
        <p14:creationId xmlns:p14="http://schemas.microsoft.com/office/powerpoint/2010/main" val="273196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8947C79-F274-44BD-8FD5-29029371D368}"/>
              </a:ext>
            </a:extLst>
          </p:cNvPr>
          <p:cNvSpPr txBox="1"/>
          <p:nvPr/>
        </p:nvSpPr>
        <p:spPr>
          <a:xfrm>
            <a:off x="821094" y="851405"/>
            <a:ext cx="10282334" cy="2246769"/>
          </a:xfrm>
          <a:prstGeom prst="rect">
            <a:avLst/>
          </a:prstGeom>
          <a:noFill/>
        </p:spPr>
        <p:txBody>
          <a:bodyPr wrap="square">
            <a:spAutoFit/>
          </a:bodyPr>
          <a:lstStyle/>
          <a:p>
            <a:r>
              <a:rPr lang="de-DE" sz="2800" dirty="0"/>
              <a:t>Eine höhere ISO-Zahl wirkt sich also in Bezug auf die Lichtmenge so ähnlich aus, wie eine längere Belichtungszeit. </a:t>
            </a:r>
          </a:p>
          <a:p>
            <a:r>
              <a:rPr lang="de-DE" sz="2800" dirty="0"/>
              <a:t>Und nun versteht ihr auch, warum ich oben von «gegenseitig aufheben sprach».</a:t>
            </a:r>
          </a:p>
        </p:txBody>
      </p:sp>
      <p:pic>
        <p:nvPicPr>
          <p:cNvPr id="5" name="Grafik 4">
            <a:extLst>
              <a:ext uri="{FF2B5EF4-FFF2-40B4-BE49-F238E27FC236}">
                <a16:creationId xmlns:a16="http://schemas.microsoft.com/office/drawing/2014/main" id="{13432D72-1531-4BC0-A1EC-EC05B6AC6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528595" y="3428997"/>
            <a:ext cx="6380659" cy="3027786"/>
          </a:xfrm>
          <a:prstGeom prst="rect">
            <a:avLst/>
          </a:prstGeom>
        </p:spPr>
      </p:pic>
      <p:sp>
        <p:nvSpPr>
          <p:cNvPr id="6" name="Pfeil: nach links 5">
            <a:extLst>
              <a:ext uri="{FF2B5EF4-FFF2-40B4-BE49-F238E27FC236}">
                <a16:creationId xmlns:a16="http://schemas.microsoft.com/office/drawing/2014/main" id="{E5D68A72-6B9E-4A2A-BD11-B7B33E36612F}"/>
              </a:ext>
            </a:extLst>
          </p:cNvPr>
          <p:cNvSpPr/>
          <p:nvPr/>
        </p:nvSpPr>
        <p:spPr>
          <a:xfrm>
            <a:off x="6998736" y="4723618"/>
            <a:ext cx="2481943" cy="1586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Verbinder: gewinkelt 8">
            <a:extLst>
              <a:ext uri="{FF2B5EF4-FFF2-40B4-BE49-F238E27FC236}">
                <a16:creationId xmlns:a16="http://schemas.microsoft.com/office/drawing/2014/main" id="{6F758292-DCD4-43D1-8985-227E47D1AF4A}"/>
              </a:ext>
            </a:extLst>
          </p:cNvPr>
          <p:cNvCxnSpPr>
            <a:cxnSpLocks/>
          </p:cNvCxnSpPr>
          <p:nvPr/>
        </p:nvCxnSpPr>
        <p:spPr>
          <a:xfrm rot="10800000" flipV="1">
            <a:off x="6522098" y="4816921"/>
            <a:ext cx="2082282" cy="930735"/>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347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A50C525-DC93-4775-BB2C-B38924E09EEB}"/>
              </a:ext>
            </a:extLst>
          </p:cNvPr>
          <p:cNvSpPr txBox="1"/>
          <p:nvPr/>
        </p:nvSpPr>
        <p:spPr>
          <a:xfrm>
            <a:off x="637592" y="1101013"/>
            <a:ext cx="10916816" cy="3108543"/>
          </a:xfrm>
          <a:prstGeom prst="rect">
            <a:avLst/>
          </a:prstGeom>
          <a:noFill/>
        </p:spPr>
        <p:txBody>
          <a:bodyPr wrap="square">
            <a:spAutoFit/>
          </a:bodyPr>
          <a:lstStyle/>
          <a:p>
            <a:r>
              <a:rPr lang="de-DE" sz="2800" dirty="0"/>
              <a:t>Machst Du nämlich zwei Fotos, und bei dem zweiten verdoppelst Du die Belichtungszeit und halbierst die ISO, heben sich diese Effekte auf und die Bilder sehen gleich hell aus.</a:t>
            </a:r>
          </a:p>
          <a:p>
            <a:endParaRPr lang="de-DE" sz="2800" dirty="0"/>
          </a:p>
          <a:p>
            <a:endParaRPr lang="de-DE" sz="2800" dirty="0"/>
          </a:p>
          <a:p>
            <a:r>
              <a:rPr lang="de-DE" sz="2800" dirty="0"/>
              <a:t>.</a:t>
            </a:r>
          </a:p>
        </p:txBody>
      </p:sp>
      <p:pic>
        <p:nvPicPr>
          <p:cNvPr id="4" name="Grafik 3">
            <a:extLst>
              <a:ext uri="{FF2B5EF4-FFF2-40B4-BE49-F238E27FC236}">
                <a16:creationId xmlns:a16="http://schemas.microsoft.com/office/drawing/2014/main" id="{A853A6FD-8D59-4B30-9CF4-3132542FB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550" y="3361138"/>
            <a:ext cx="4148944" cy="2765962"/>
          </a:xfrm>
          <a:prstGeom prst="rect">
            <a:avLst/>
          </a:prstGeom>
        </p:spPr>
      </p:pic>
      <p:pic>
        <p:nvPicPr>
          <p:cNvPr id="6" name="Grafik 5">
            <a:extLst>
              <a:ext uri="{FF2B5EF4-FFF2-40B4-BE49-F238E27FC236}">
                <a16:creationId xmlns:a16="http://schemas.microsoft.com/office/drawing/2014/main" id="{2F078037-7FAC-49A7-A2C2-6C4B073A4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479" y="3361138"/>
            <a:ext cx="4148944" cy="2765962"/>
          </a:xfrm>
          <a:prstGeom prst="rect">
            <a:avLst/>
          </a:prstGeom>
        </p:spPr>
      </p:pic>
    </p:spTree>
    <p:extLst>
      <p:ext uri="{BB962C8B-B14F-4D97-AF65-F5344CB8AC3E}">
        <p14:creationId xmlns:p14="http://schemas.microsoft.com/office/powerpoint/2010/main" val="1111502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F65F02D-1CEB-4571-84D5-6918E11D54F0}"/>
              </a:ext>
            </a:extLst>
          </p:cNvPr>
          <p:cNvSpPr txBox="1"/>
          <p:nvPr/>
        </p:nvSpPr>
        <p:spPr>
          <a:xfrm>
            <a:off x="1604863" y="1334278"/>
            <a:ext cx="9750490" cy="2677656"/>
          </a:xfrm>
          <a:prstGeom prst="rect">
            <a:avLst/>
          </a:prstGeom>
          <a:noFill/>
        </p:spPr>
        <p:txBody>
          <a:bodyPr wrap="square">
            <a:spAutoFit/>
          </a:bodyPr>
          <a:lstStyle/>
          <a:p>
            <a:r>
              <a:rPr lang="de-DE" sz="2800" dirty="0"/>
              <a:t>Aber auch die ISO Einstellung hat eine Auswirkung auf das Bild – so wie früher beim Film höhere ISO-Zahlen “körniger” wirkten, ist es heute so, dass höhere ISO-Einstellungen zu mehr Rauschen in den Bildern führen.</a:t>
            </a:r>
          </a:p>
          <a:p>
            <a:endParaRPr lang="de-DE" sz="2800" dirty="0"/>
          </a:p>
          <a:p>
            <a:r>
              <a:rPr lang="de-DE" sz="2800" dirty="0"/>
              <a:t> Die elektronische Verstärkung zollt hier ihren Tribut</a:t>
            </a:r>
          </a:p>
        </p:txBody>
      </p:sp>
    </p:spTree>
    <p:extLst>
      <p:ext uri="{BB962C8B-B14F-4D97-AF65-F5344CB8AC3E}">
        <p14:creationId xmlns:p14="http://schemas.microsoft.com/office/powerpoint/2010/main" val="217575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A7EB0A6-8716-43CB-A8A3-CAF8A2F06085}"/>
              </a:ext>
            </a:extLst>
          </p:cNvPr>
          <p:cNvSpPr txBox="1"/>
          <p:nvPr/>
        </p:nvSpPr>
        <p:spPr>
          <a:xfrm>
            <a:off x="793102" y="550506"/>
            <a:ext cx="10151706" cy="6124754"/>
          </a:xfrm>
          <a:prstGeom prst="rect">
            <a:avLst/>
          </a:prstGeom>
          <a:noFill/>
        </p:spPr>
        <p:txBody>
          <a:bodyPr wrap="square">
            <a:spAutoFit/>
          </a:bodyPr>
          <a:lstStyle/>
          <a:p>
            <a:r>
              <a:rPr lang="de-DE" sz="2800" dirty="0"/>
              <a:t> Drei Parameter, sie haben  gemeinsame Auswirkung, dass sie mehr oder weniger Licht auf den Sensor lassen.</a:t>
            </a:r>
          </a:p>
          <a:p>
            <a:endParaRPr lang="de-DE" sz="2800" dirty="0"/>
          </a:p>
          <a:p>
            <a:endParaRPr lang="de-DE" sz="2800" dirty="0"/>
          </a:p>
          <a:p>
            <a:r>
              <a:rPr lang="de-DE" sz="2800" dirty="0"/>
              <a:t>Gemeinsam sorgen sie für die sog.</a:t>
            </a:r>
            <a:r>
              <a:rPr lang="de-DE" sz="2800" dirty="0">
                <a:solidFill>
                  <a:srgbClr val="FF0000"/>
                </a:solidFill>
              </a:rPr>
              <a:t> Belichtung </a:t>
            </a:r>
            <a:r>
              <a:rPr lang="de-DE" sz="2800" dirty="0"/>
              <a:t>des Bildes.</a:t>
            </a:r>
          </a:p>
          <a:p>
            <a:endParaRPr lang="de-DE" sz="2800" dirty="0"/>
          </a:p>
          <a:p>
            <a:endParaRPr lang="de-DE" sz="2800" dirty="0"/>
          </a:p>
          <a:p>
            <a:r>
              <a:rPr lang="de-DE" sz="2800" dirty="0"/>
              <a:t> Diese drei Parameter bestimmen also, wie hell das Bild wird.</a:t>
            </a:r>
          </a:p>
          <a:p>
            <a:endParaRPr lang="de-DE" sz="2800" dirty="0"/>
          </a:p>
          <a:p>
            <a:endParaRPr lang="de-DE" sz="2800" dirty="0"/>
          </a:p>
          <a:p>
            <a:r>
              <a:rPr lang="de-DE" sz="2800" dirty="0"/>
              <a:t> Dabei kann jeder einzelne Parameter Einfluss auf die Gesamthelligkeit, das heißt, sie können sich ergänzen oder </a:t>
            </a:r>
            <a:r>
              <a:rPr lang="de-DE" sz="2800" i="1" dirty="0"/>
              <a:t>gegeneinander aufheben</a:t>
            </a:r>
            <a:r>
              <a:rPr lang="de-DE" sz="2800" dirty="0"/>
              <a:t>.</a:t>
            </a:r>
          </a:p>
        </p:txBody>
      </p:sp>
    </p:spTree>
    <p:extLst>
      <p:ext uri="{BB962C8B-B14F-4D97-AF65-F5344CB8AC3E}">
        <p14:creationId xmlns:p14="http://schemas.microsoft.com/office/powerpoint/2010/main" val="2156161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brightnessContrast bright="20000" contrast="40000"/>
                    </a14:imgEffect>
                  </a14:imgLayer>
                </a14:imgProps>
              </a:ext>
            </a:extLst>
          </a:blip>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5231936-F1B3-4178-B6F3-B62AD92527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9738" y="355329"/>
            <a:ext cx="8993331" cy="6147340"/>
          </a:xfrm>
          <a:prstGeom prst="rect">
            <a:avLst/>
          </a:prstGeom>
        </p:spPr>
      </p:pic>
    </p:spTree>
    <p:extLst>
      <p:ext uri="{BB962C8B-B14F-4D97-AF65-F5344CB8AC3E}">
        <p14:creationId xmlns:p14="http://schemas.microsoft.com/office/powerpoint/2010/main" val="3756971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2692F41-F437-4B38-AD0F-46C0D8052EC8}"/>
              </a:ext>
            </a:extLst>
          </p:cNvPr>
          <p:cNvSpPr txBox="1"/>
          <p:nvPr/>
        </p:nvSpPr>
        <p:spPr>
          <a:xfrm>
            <a:off x="829482" y="529792"/>
            <a:ext cx="6097554" cy="523220"/>
          </a:xfrm>
          <a:prstGeom prst="rect">
            <a:avLst/>
          </a:prstGeom>
          <a:noFill/>
        </p:spPr>
        <p:txBody>
          <a:bodyPr wrap="square">
            <a:spAutoFit/>
          </a:bodyPr>
          <a:lstStyle/>
          <a:p>
            <a:r>
              <a:rPr lang="de-DE" sz="2800" dirty="0"/>
              <a:t>3.	Die Blende</a:t>
            </a:r>
          </a:p>
        </p:txBody>
      </p:sp>
      <p:sp>
        <p:nvSpPr>
          <p:cNvPr id="14" name="Textfeld 13">
            <a:extLst>
              <a:ext uri="{FF2B5EF4-FFF2-40B4-BE49-F238E27FC236}">
                <a16:creationId xmlns:a16="http://schemas.microsoft.com/office/drawing/2014/main" id="{E2B741BE-D9A8-42CA-9BF2-FD85342E7A63}"/>
              </a:ext>
            </a:extLst>
          </p:cNvPr>
          <p:cNvSpPr txBox="1"/>
          <p:nvPr/>
        </p:nvSpPr>
        <p:spPr>
          <a:xfrm>
            <a:off x="1178931" y="1326151"/>
            <a:ext cx="8665459" cy="2677656"/>
          </a:xfrm>
          <a:prstGeom prst="rect">
            <a:avLst/>
          </a:prstGeom>
          <a:noFill/>
        </p:spPr>
        <p:txBody>
          <a:bodyPr wrap="square">
            <a:spAutoFit/>
          </a:bodyPr>
          <a:lstStyle/>
          <a:p>
            <a:r>
              <a:rPr lang="de-DE" sz="2800" dirty="0"/>
              <a:t>Die Blende ist der von Vielen am schwierigsten zu verstehende Wert und führt leider immer wieder zur Verwirrung. Ist es bei Belichtungszeit und ISO noch sehr einfach – eine Verdopplung des Wertes lässt doppelt so viel Licht rein – ist es bei der Blende etwas komplizierter.</a:t>
            </a:r>
          </a:p>
        </p:txBody>
      </p:sp>
      <p:pic>
        <p:nvPicPr>
          <p:cNvPr id="7" name="Grafik 6">
            <a:extLst>
              <a:ext uri="{FF2B5EF4-FFF2-40B4-BE49-F238E27FC236}">
                <a16:creationId xmlns:a16="http://schemas.microsoft.com/office/drawing/2014/main" id="{1050D13D-2EB8-4022-B7C0-1D3790E8A89B}"/>
              </a:ext>
            </a:extLst>
          </p:cNvPr>
          <p:cNvPicPr>
            <a:picLocks noChangeAspect="1"/>
          </p:cNvPicPr>
          <p:nvPr/>
        </p:nvPicPr>
        <p:blipFill>
          <a:blip r:embed="rId2"/>
          <a:stretch>
            <a:fillRect/>
          </a:stretch>
        </p:blipFill>
        <p:spPr>
          <a:xfrm>
            <a:off x="1321471" y="4098790"/>
            <a:ext cx="8143542" cy="2380879"/>
          </a:xfrm>
          <a:prstGeom prst="rect">
            <a:avLst/>
          </a:prstGeom>
        </p:spPr>
      </p:pic>
    </p:spTree>
    <p:extLst>
      <p:ext uri="{BB962C8B-B14F-4D97-AF65-F5344CB8AC3E}">
        <p14:creationId xmlns:p14="http://schemas.microsoft.com/office/powerpoint/2010/main" val="176893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264FC77-E91E-4673-A3FD-4C9E40CD2536}"/>
              </a:ext>
            </a:extLst>
          </p:cNvPr>
          <p:cNvSpPr txBox="1"/>
          <p:nvPr/>
        </p:nvSpPr>
        <p:spPr>
          <a:xfrm>
            <a:off x="447472" y="1420237"/>
            <a:ext cx="10418323" cy="3970318"/>
          </a:xfrm>
          <a:prstGeom prst="rect">
            <a:avLst/>
          </a:prstGeom>
          <a:noFill/>
        </p:spPr>
        <p:txBody>
          <a:bodyPr wrap="square">
            <a:spAutoFit/>
          </a:bodyPr>
          <a:lstStyle/>
          <a:p>
            <a:r>
              <a:rPr lang="de-DE" sz="2800" dirty="0"/>
              <a:t>Das siehst Du schon an den Zahlen, die als Blendenwerte auf dem Objektiv stehen oder in der Kamera angezeigt werden. </a:t>
            </a:r>
          </a:p>
          <a:p>
            <a:endParaRPr lang="de-DE" sz="2800" dirty="0"/>
          </a:p>
          <a:p>
            <a:r>
              <a:rPr lang="de-DE" sz="2800" dirty="0"/>
              <a:t>Da findest Du so etwas wie f/1.8, f/2.8, f/5.6, f/8 etc. – manchmal auch 1/1.8, 1/2.8 etc… Dabei kündigt das «f/» oder das «1/» vor der Zahl schon an, dass der Wert hier unter dem Bruchstrich steht, also eine Vergrößerung der Zahl, eine Verringerung des einfallenden Lichts bedeutet.</a:t>
            </a:r>
          </a:p>
        </p:txBody>
      </p:sp>
    </p:spTree>
    <p:extLst>
      <p:ext uri="{BB962C8B-B14F-4D97-AF65-F5344CB8AC3E}">
        <p14:creationId xmlns:p14="http://schemas.microsoft.com/office/powerpoint/2010/main" val="3494329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3E6F50E-0CDF-4FA6-ADEA-BE824D33E53C}"/>
              </a:ext>
            </a:extLst>
          </p:cNvPr>
          <p:cNvSpPr txBox="1"/>
          <p:nvPr/>
        </p:nvSpPr>
        <p:spPr>
          <a:xfrm>
            <a:off x="739302" y="1422950"/>
            <a:ext cx="8684367" cy="3108543"/>
          </a:xfrm>
          <a:prstGeom prst="rect">
            <a:avLst/>
          </a:prstGeom>
          <a:noFill/>
        </p:spPr>
        <p:txBody>
          <a:bodyPr wrap="square">
            <a:spAutoFit/>
          </a:bodyPr>
          <a:lstStyle/>
          <a:p>
            <a:r>
              <a:rPr lang="de-DE" sz="2800" dirty="0"/>
              <a:t> Zu allem Überfluss ist das Ganze hier dann auch nicht linear, das heißt f/5.6 lässt halb so viel Licht rein, wie f/4 – aber das müssen wir jetzt nicht unbedingt vertiefen.</a:t>
            </a:r>
          </a:p>
          <a:p>
            <a:r>
              <a:rPr lang="de-DE" sz="2800" dirty="0"/>
              <a:t>Wieviel Licht durch die Blende einfallen kann, entscheidet eine Iris-Vorrichtung im Objektiv.</a:t>
            </a:r>
          </a:p>
          <a:p>
            <a:endParaRPr lang="de-DE" sz="2800" dirty="0"/>
          </a:p>
        </p:txBody>
      </p:sp>
    </p:spTree>
    <p:extLst>
      <p:ext uri="{BB962C8B-B14F-4D97-AF65-F5344CB8AC3E}">
        <p14:creationId xmlns:p14="http://schemas.microsoft.com/office/powerpoint/2010/main" val="1289188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5B1F54C-4B88-4F5E-BC83-45D2E079A7D6}"/>
              </a:ext>
            </a:extLst>
          </p:cNvPr>
          <p:cNvSpPr txBox="1"/>
          <p:nvPr/>
        </p:nvSpPr>
        <p:spPr>
          <a:xfrm>
            <a:off x="6403184" y="4806783"/>
            <a:ext cx="5104638" cy="1200329"/>
          </a:xfrm>
          <a:prstGeom prst="rect">
            <a:avLst/>
          </a:prstGeom>
          <a:noFill/>
        </p:spPr>
        <p:txBody>
          <a:bodyPr wrap="square">
            <a:spAutoFit/>
          </a:bodyPr>
          <a:lstStyle/>
          <a:p>
            <a:r>
              <a:rPr lang="de-DE" dirty="0">
                <a:solidFill>
                  <a:srgbClr val="FF0000"/>
                </a:solidFill>
              </a:rPr>
              <a:t>Je kleiner der Blendenwert (z.B. f/1.4), desto größer der Blenden-Durchmesser, desto mehr Licht kommt rein (hier spricht man von einer «großen oder offenen Blende»).</a:t>
            </a:r>
          </a:p>
        </p:txBody>
      </p:sp>
      <p:pic>
        <p:nvPicPr>
          <p:cNvPr id="4" name="Grafik 3">
            <a:extLst>
              <a:ext uri="{FF2B5EF4-FFF2-40B4-BE49-F238E27FC236}">
                <a16:creationId xmlns:a16="http://schemas.microsoft.com/office/drawing/2014/main" id="{06B5732E-DC80-41B5-9F47-A35F999D5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37" y="309662"/>
            <a:ext cx="4679006" cy="3119338"/>
          </a:xfrm>
          <a:prstGeom prst="rect">
            <a:avLst/>
          </a:prstGeom>
        </p:spPr>
      </p:pic>
      <p:pic>
        <p:nvPicPr>
          <p:cNvPr id="7" name="Grafik 6">
            <a:extLst>
              <a:ext uri="{FF2B5EF4-FFF2-40B4-BE49-F238E27FC236}">
                <a16:creationId xmlns:a16="http://schemas.microsoft.com/office/drawing/2014/main" id="{8EBD240C-83E8-401F-82C4-12D769025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36" y="3647516"/>
            <a:ext cx="4679007" cy="3119338"/>
          </a:xfrm>
          <a:prstGeom prst="rect">
            <a:avLst/>
          </a:prstGeom>
        </p:spPr>
      </p:pic>
      <p:sp>
        <p:nvSpPr>
          <p:cNvPr id="10" name="Textfeld 9">
            <a:extLst>
              <a:ext uri="{FF2B5EF4-FFF2-40B4-BE49-F238E27FC236}">
                <a16:creationId xmlns:a16="http://schemas.microsoft.com/office/drawing/2014/main" id="{B3FEA85E-8BE2-4458-BC1C-D8EF90D87C17}"/>
              </a:ext>
            </a:extLst>
          </p:cNvPr>
          <p:cNvSpPr txBox="1"/>
          <p:nvPr/>
        </p:nvSpPr>
        <p:spPr>
          <a:xfrm>
            <a:off x="6167336" y="1312553"/>
            <a:ext cx="5104638" cy="1477328"/>
          </a:xfrm>
          <a:prstGeom prst="rect">
            <a:avLst/>
          </a:prstGeom>
          <a:noFill/>
        </p:spPr>
        <p:txBody>
          <a:bodyPr wrap="square">
            <a:spAutoFit/>
          </a:bodyPr>
          <a:lstStyle/>
          <a:p>
            <a:r>
              <a:rPr lang="de-DE" dirty="0">
                <a:solidFill>
                  <a:srgbClr val="FF0000"/>
                </a:solidFill>
              </a:rPr>
              <a:t>Je größer die Zahl der Blende (</a:t>
            </a:r>
            <a:r>
              <a:rPr lang="de-DE" dirty="0" err="1">
                <a:solidFill>
                  <a:srgbClr val="FF0000"/>
                </a:solidFill>
              </a:rPr>
              <a:t>z.B.f</a:t>
            </a:r>
            <a:r>
              <a:rPr lang="de-DE" dirty="0">
                <a:solidFill>
                  <a:srgbClr val="FF0000"/>
                </a:solidFill>
              </a:rPr>
              <a:t>/11) desto kleiner der Blenden-Durchmesser, desto weniger Licht kommt rein (hier spricht man von einer  «kleinen oder geschlossenen Blende»)</a:t>
            </a:r>
          </a:p>
        </p:txBody>
      </p:sp>
    </p:spTree>
    <p:extLst>
      <p:ext uri="{BB962C8B-B14F-4D97-AF65-F5344CB8AC3E}">
        <p14:creationId xmlns:p14="http://schemas.microsoft.com/office/powerpoint/2010/main" val="2669240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06D74CA-6B32-4718-B168-E9F7096C209A}"/>
              </a:ext>
            </a:extLst>
          </p:cNvPr>
          <p:cNvSpPr txBox="1"/>
          <p:nvPr/>
        </p:nvSpPr>
        <p:spPr>
          <a:xfrm>
            <a:off x="680936" y="1272491"/>
            <a:ext cx="9922212" cy="5078313"/>
          </a:xfrm>
          <a:prstGeom prst="rect">
            <a:avLst/>
          </a:prstGeom>
          <a:noFill/>
        </p:spPr>
        <p:txBody>
          <a:bodyPr wrap="square">
            <a:spAutoFit/>
          </a:bodyPr>
          <a:lstStyle/>
          <a:p>
            <a:r>
              <a:rPr lang="de-DE" dirty="0"/>
              <a:t>Wichtig ist, dass ihr wisst, dass eine kleine Blendenzahl viel Licht reinlässt und eine große Blendenzahl wenig Licht reinlässt!</a:t>
            </a:r>
          </a:p>
          <a:p>
            <a:endParaRPr lang="de-DE" dirty="0"/>
          </a:p>
          <a:p>
            <a:r>
              <a:rPr lang="de-DE" dirty="0"/>
              <a:t>Eine weitere Eselsbrücke ist, dass man bei teuren Objektiven von “lichtstarken” Objektiven spricht. Diese haben dann in ihrem Namen ein f/1.4, wie das 50mm f/1.4 oder ein f/1.8 wie das 35mm f/1.8, .</a:t>
            </a:r>
          </a:p>
          <a:p>
            <a:endParaRPr lang="de-DE" dirty="0"/>
          </a:p>
          <a:p>
            <a:r>
              <a:rPr lang="de-DE" dirty="0"/>
              <a:t>Im Vergleich zu einem Standard-”Kit”-Zoom Objektiv, das mit f/3.5 oder f/4.5 bezeichnet ist, lassen die «lichtstarken» Objektive also viel Licht rein!</a:t>
            </a:r>
          </a:p>
          <a:p>
            <a:endParaRPr lang="de-DE" dirty="0"/>
          </a:p>
          <a:p>
            <a:r>
              <a:rPr lang="de-DE" dirty="0"/>
              <a:t>Dass man auf lichtstarke Objektive setzt, hat vor allem folgenden Grund: der Effekt, den eigentlich alle haben wollen ist, dass man mit diesen Objektiven </a:t>
            </a:r>
            <a:r>
              <a:rPr lang="de-DE" dirty="0">
                <a:solidFill>
                  <a:srgbClr val="FF0000"/>
                </a:solidFill>
              </a:rPr>
              <a:t>toll freistellen </a:t>
            </a:r>
            <a:r>
              <a:rPr lang="de-DE" dirty="0"/>
              <a:t>kann!</a:t>
            </a:r>
          </a:p>
          <a:p>
            <a:endParaRPr lang="de-DE" dirty="0"/>
          </a:p>
          <a:p>
            <a:r>
              <a:rPr lang="de-DE" dirty="0"/>
              <a:t>Das liegt nämlich daran, dass je größer die Blendenöffnung ist (kleine Zahl), umso geringer die Schärfentiefe – der Hintergrund wird also umso unschärfer, je weiter die Blende offen ist.</a:t>
            </a:r>
          </a:p>
          <a:p>
            <a:endParaRPr lang="de-DE" dirty="0"/>
          </a:p>
          <a:p>
            <a:r>
              <a:rPr lang="de-DE" dirty="0"/>
              <a:t>Die Blende gibt Dir also einen sehr großen fotografischen Gestaltungsspielraum!!!!</a:t>
            </a:r>
          </a:p>
        </p:txBody>
      </p:sp>
    </p:spTree>
    <p:extLst>
      <p:ext uri="{BB962C8B-B14F-4D97-AF65-F5344CB8AC3E}">
        <p14:creationId xmlns:p14="http://schemas.microsoft.com/office/powerpoint/2010/main" val="323080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675CD1B-B0BA-4C5C-B604-6730F36CAC07}"/>
              </a:ext>
            </a:extLst>
          </p:cNvPr>
          <p:cNvSpPr txBox="1"/>
          <p:nvPr/>
        </p:nvSpPr>
        <p:spPr>
          <a:xfrm>
            <a:off x="1207851" y="2220616"/>
            <a:ext cx="9776298" cy="2585323"/>
          </a:xfrm>
          <a:prstGeom prst="rect">
            <a:avLst/>
          </a:prstGeom>
          <a:noFill/>
        </p:spPr>
        <p:txBody>
          <a:bodyPr wrap="square">
            <a:spAutoFit/>
          </a:bodyPr>
          <a:lstStyle/>
          <a:p>
            <a:r>
              <a:rPr lang="de-DE" sz="5400" b="1" dirty="0">
                <a:solidFill>
                  <a:srgbClr val="FF0000"/>
                </a:solidFill>
              </a:rPr>
              <a:t>Woher weiß ich denn nun, wie ich die Kamera einstellen soll?</a:t>
            </a:r>
          </a:p>
        </p:txBody>
      </p:sp>
    </p:spTree>
    <p:extLst>
      <p:ext uri="{BB962C8B-B14F-4D97-AF65-F5344CB8AC3E}">
        <p14:creationId xmlns:p14="http://schemas.microsoft.com/office/powerpoint/2010/main" val="635367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4F4DD81-F04C-4196-B9A3-9DD3B6FC539E}"/>
              </a:ext>
            </a:extLst>
          </p:cNvPr>
          <p:cNvSpPr txBox="1"/>
          <p:nvPr/>
        </p:nvSpPr>
        <p:spPr>
          <a:xfrm>
            <a:off x="783771" y="2288712"/>
            <a:ext cx="9582539" cy="1846659"/>
          </a:xfrm>
          <a:prstGeom prst="rect">
            <a:avLst/>
          </a:prstGeom>
          <a:noFill/>
        </p:spPr>
        <p:txBody>
          <a:bodyPr wrap="square">
            <a:spAutoFit/>
          </a:bodyPr>
          <a:lstStyle/>
          <a:p>
            <a:r>
              <a:rPr lang="de-DE" sz="4800" dirty="0">
                <a:solidFill>
                  <a:srgbClr val="92D050"/>
                </a:solidFill>
              </a:rPr>
              <a:t>Was würdet Ihr denn gerne einstellen?</a:t>
            </a:r>
          </a:p>
          <a:p>
            <a:endParaRPr lang="de-DE" dirty="0">
              <a:solidFill>
                <a:srgbClr val="92D050"/>
              </a:solidFill>
            </a:endParaRPr>
          </a:p>
        </p:txBody>
      </p:sp>
    </p:spTree>
    <p:extLst>
      <p:ext uri="{BB962C8B-B14F-4D97-AF65-F5344CB8AC3E}">
        <p14:creationId xmlns:p14="http://schemas.microsoft.com/office/powerpoint/2010/main" val="1945706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0C85798-31AC-40B8-BE21-3AD5A4EF1612}"/>
              </a:ext>
            </a:extLst>
          </p:cNvPr>
          <p:cNvSpPr txBox="1"/>
          <p:nvPr/>
        </p:nvSpPr>
        <p:spPr>
          <a:xfrm>
            <a:off x="1400783" y="835144"/>
            <a:ext cx="8402265" cy="3816429"/>
          </a:xfrm>
          <a:prstGeom prst="rect">
            <a:avLst/>
          </a:prstGeom>
          <a:noFill/>
        </p:spPr>
        <p:txBody>
          <a:bodyPr wrap="square">
            <a:spAutoFit/>
          </a:bodyPr>
          <a:lstStyle/>
          <a:p>
            <a:r>
              <a:rPr lang="de-DE" dirty="0"/>
              <a:t>-</a:t>
            </a:r>
            <a:r>
              <a:rPr lang="de-DE" sz="2800" dirty="0"/>
              <a:t>die ISO so niedrig wie möglich, damit ich kein Rauschen bekomme.</a:t>
            </a:r>
          </a:p>
          <a:p>
            <a:endParaRPr lang="de-DE" sz="2800" dirty="0"/>
          </a:p>
          <a:p>
            <a:r>
              <a:rPr lang="de-DE" sz="2800" dirty="0"/>
              <a:t>-Die Blende würde ich gerne je nach Motiv einstellen: wenn Ihr freistellen wollt, dann nehmt ihr eine große Blende und</a:t>
            </a:r>
          </a:p>
          <a:p>
            <a:r>
              <a:rPr lang="de-DE" sz="2800" dirty="0"/>
              <a:t>wenn ihr alles von vorne bis hinten scharf haben wollt, eher eine kleine Blende.</a:t>
            </a:r>
          </a:p>
          <a:p>
            <a:endParaRPr lang="de-DE" dirty="0"/>
          </a:p>
        </p:txBody>
      </p:sp>
      <p:sp>
        <p:nvSpPr>
          <p:cNvPr id="5" name="Textfeld 4">
            <a:extLst>
              <a:ext uri="{FF2B5EF4-FFF2-40B4-BE49-F238E27FC236}">
                <a16:creationId xmlns:a16="http://schemas.microsoft.com/office/drawing/2014/main" id="{9859BAD0-B18D-4537-B867-9E88A46C2B4D}"/>
              </a:ext>
            </a:extLst>
          </p:cNvPr>
          <p:cNvSpPr txBox="1"/>
          <p:nvPr/>
        </p:nvSpPr>
        <p:spPr>
          <a:xfrm>
            <a:off x="1682885" y="5327886"/>
            <a:ext cx="8402265" cy="800219"/>
          </a:xfrm>
          <a:prstGeom prst="rect">
            <a:avLst/>
          </a:prstGeom>
          <a:noFill/>
        </p:spPr>
        <p:txBody>
          <a:bodyPr wrap="square">
            <a:spAutoFit/>
          </a:bodyPr>
          <a:lstStyle/>
          <a:p>
            <a:r>
              <a:rPr lang="de-DE" sz="2800" dirty="0">
                <a:solidFill>
                  <a:srgbClr val="FF0000"/>
                </a:solidFill>
              </a:rPr>
              <a:t>Dann bleibt ja nur noch die Belichtungszeit.</a:t>
            </a:r>
          </a:p>
          <a:p>
            <a:endParaRPr lang="de-DE" dirty="0"/>
          </a:p>
        </p:txBody>
      </p:sp>
    </p:spTree>
    <p:extLst>
      <p:ext uri="{BB962C8B-B14F-4D97-AF65-F5344CB8AC3E}">
        <p14:creationId xmlns:p14="http://schemas.microsoft.com/office/powerpoint/2010/main" val="308670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8AA6AA6-8AD2-4D4C-A951-BF9620B2C5DA}"/>
              </a:ext>
            </a:extLst>
          </p:cNvPr>
          <p:cNvSpPr txBox="1"/>
          <p:nvPr/>
        </p:nvSpPr>
        <p:spPr>
          <a:xfrm>
            <a:off x="544748" y="366623"/>
            <a:ext cx="9338555" cy="6124754"/>
          </a:xfrm>
          <a:prstGeom prst="rect">
            <a:avLst/>
          </a:prstGeom>
          <a:noFill/>
        </p:spPr>
        <p:txBody>
          <a:bodyPr wrap="square">
            <a:spAutoFit/>
          </a:bodyPr>
          <a:lstStyle/>
          <a:p>
            <a:r>
              <a:rPr lang="de-DE" sz="2800" dirty="0"/>
              <a:t>-irgendwas, was kürzer als 1/30 ist wäre wohl gut.</a:t>
            </a:r>
          </a:p>
          <a:p>
            <a:endParaRPr lang="de-DE" sz="2800" dirty="0"/>
          </a:p>
          <a:p>
            <a:r>
              <a:rPr lang="de-DE" sz="2800" dirty="0"/>
              <a:t>Für "Tagsüber-Bilder ohne </a:t>
            </a:r>
            <a:r>
              <a:rPr lang="de-DE" sz="2800" dirty="0" err="1"/>
              <a:t>Stativ"bist</a:t>
            </a:r>
            <a:r>
              <a:rPr lang="de-DE" sz="2800" dirty="0"/>
              <a:t> Du ja insgesamt auf relativ kurze Belichtungszeiten angewiesen.</a:t>
            </a:r>
          </a:p>
          <a:p>
            <a:r>
              <a:rPr lang="de-DE" sz="2800" dirty="0"/>
              <a:t>Bei einem 35mm Objektiv bewegen die sich so um 1/30 Sek. und kürzer.</a:t>
            </a:r>
          </a:p>
          <a:p>
            <a:endParaRPr lang="de-DE" sz="2800" dirty="0"/>
          </a:p>
          <a:p>
            <a:r>
              <a:rPr lang="de-DE" sz="2800" dirty="0"/>
              <a:t>Bei diesen relativ kurzen Belichtungszeiten, seht Ihr dann im Bildergebnis allerdings kaum einen Unterschied – sprich, ob Ihr mit 1/100 Sek. fotografierst oder mit 1/1000 ist für die meisten Motive relativ egal. </a:t>
            </a:r>
          </a:p>
          <a:p>
            <a:r>
              <a:rPr lang="de-DE" sz="2800" dirty="0"/>
              <a:t>Ausnahmen sind Motive mit sehr schneller Bewegung, die eingefroren werden soll.</a:t>
            </a:r>
          </a:p>
        </p:txBody>
      </p:sp>
    </p:spTree>
    <p:extLst>
      <p:ext uri="{BB962C8B-B14F-4D97-AF65-F5344CB8AC3E}">
        <p14:creationId xmlns:p14="http://schemas.microsoft.com/office/powerpoint/2010/main" val="546061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76DE9D-3763-4E67-A4E5-7CB5AE982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53" y="294691"/>
            <a:ext cx="11215396" cy="6348705"/>
          </a:xfrm>
          <a:prstGeom prst="rect">
            <a:avLst/>
          </a:prstGeom>
        </p:spPr>
      </p:pic>
    </p:spTree>
    <p:extLst>
      <p:ext uri="{BB962C8B-B14F-4D97-AF65-F5344CB8AC3E}">
        <p14:creationId xmlns:p14="http://schemas.microsoft.com/office/powerpoint/2010/main" val="3525892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82AE06C-9EFF-4EF4-9458-CFB8B649FE51}"/>
              </a:ext>
            </a:extLst>
          </p:cNvPr>
          <p:cNvSpPr txBox="1"/>
          <p:nvPr/>
        </p:nvSpPr>
        <p:spPr>
          <a:xfrm>
            <a:off x="369650" y="1613118"/>
            <a:ext cx="10155677" cy="1815882"/>
          </a:xfrm>
          <a:prstGeom prst="rect">
            <a:avLst/>
          </a:prstGeom>
          <a:noFill/>
        </p:spPr>
        <p:txBody>
          <a:bodyPr wrap="square">
            <a:spAutoFit/>
          </a:bodyPr>
          <a:lstStyle/>
          <a:p>
            <a:r>
              <a:rPr lang="de-DE" sz="2800" dirty="0"/>
              <a:t>Das heißt, für Eure Aufnahmen tagsüber aus der Hand hat die Belichtungszeit kaum einen Einfluss, die ISO – je nach Kamera einen gewissen Einfluss und die Blende einen erheblichen Einfluss auf Deine Bildwirkung!</a:t>
            </a:r>
          </a:p>
        </p:txBody>
      </p:sp>
      <p:sp>
        <p:nvSpPr>
          <p:cNvPr id="5" name="Textfeld 4">
            <a:extLst>
              <a:ext uri="{FF2B5EF4-FFF2-40B4-BE49-F238E27FC236}">
                <a16:creationId xmlns:a16="http://schemas.microsoft.com/office/drawing/2014/main" id="{43BAC141-2DBD-4200-8032-ABDF5EE1FCD0}"/>
              </a:ext>
            </a:extLst>
          </p:cNvPr>
          <p:cNvSpPr txBox="1"/>
          <p:nvPr/>
        </p:nvSpPr>
        <p:spPr>
          <a:xfrm>
            <a:off x="1899325" y="4475122"/>
            <a:ext cx="9793322" cy="1384995"/>
          </a:xfrm>
          <a:prstGeom prst="rect">
            <a:avLst/>
          </a:prstGeom>
          <a:noFill/>
        </p:spPr>
        <p:txBody>
          <a:bodyPr wrap="square">
            <a:spAutoFit/>
          </a:bodyPr>
          <a:lstStyle/>
          <a:p>
            <a:r>
              <a:rPr lang="de-DE" sz="2800" dirty="0"/>
              <a:t>Daher stellen wir die ISO auf 100, da wir damit am wenigsten Rauschen bekommen, dann die Blende je nach Motiv und gewünschter Bildwirkung ein .</a:t>
            </a:r>
          </a:p>
        </p:txBody>
      </p:sp>
    </p:spTree>
    <p:extLst>
      <p:ext uri="{BB962C8B-B14F-4D97-AF65-F5344CB8AC3E}">
        <p14:creationId xmlns:p14="http://schemas.microsoft.com/office/powerpoint/2010/main" val="4065315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ABB71AA-CC4A-4C0C-9655-9FA3912114CB}"/>
              </a:ext>
            </a:extLst>
          </p:cNvPr>
          <p:cNvSpPr txBox="1"/>
          <p:nvPr/>
        </p:nvSpPr>
        <p:spPr>
          <a:xfrm>
            <a:off x="321013" y="994617"/>
            <a:ext cx="11303541" cy="6217087"/>
          </a:xfrm>
          <a:prstGeom prst="rect">
            <a:avLst/>
          </a:prstGeom>
          <a:noFill/>
        </p:spPr>
        <p:txBody>
          <a:bodyPr wrap="square">
            <a:spAutoFit/>
          </a:bodyPr>
          <a:lstStyle/>
          <a:p>
            <a:r>
              <a:rPr lang="de-DE" sz="2800" dirty="0"/>
              <a:t>Und die Zeit – tja, die Zeit ist wie gesagt erstmal relativ egal.</a:t>
            </a:r>
          </a:p>
          <a:p>
            <a:r>
              <a:rPr lang="de-DE" sz="2800" dirty="0"/>
              <a:t>Die kann nun als letzte Größe variiert werden, um die Gesamt-Helligkeit des Bildes zu steuern.</a:t>
            </a:r>
          </a:p>
          <a:p>
            <a:endParaRPr lang="de-DE" sz="2800" dirty="0"/>
          </a:p>
          <a:p>
            <a:r>
              <a:rPr lang="de-DE" sz="2800" dirty="0"/>
              <a:t>Und das kannst Du die Kamera jetzt automatisch machen lassen, dafür gibt es den sogenannten «A-Modus» (bei manchen Kameras heißt das </a:t>
            </a:r>
            <a:r>
              <a:rPr lang="de-DE" sz="2800" dirty="0" err="1"/>
              <a:t>Av</a:t>
            </a:r>
            <a:r>
              <a:rPr lang="de-DE" sz="2800" dirty="0"/>
              <a:t>) – und A steht nicht etwa für «Automatik» – sondern für «</a:t>
            </a:r>
            <a:r>
              <a:rPr lang="de-DE" sz="2800" dirty="0" err="1"/>
              <a:t>Aperture</a:t>
            </a:r>
            <a:r>
              <a:rPr lang="de-DE" sz="2800" dirty="0"/>
              <a:t>» – also Blende.</a:t>
            </a:r>
          </a:p>
          <a:p>
            <a:endParaRPr lang="de-DE" sz="2800" dirty="0"/>
          </a:p>
          <a:p>
            <a:r>
              <a:rPr lang="de-DE" dirty="0"/>
              <a:t>Der Modus heißt «Blendenpriorität», das heißt in diesem Modus gibst Du die Blende vor, die Zeit wird automatisch von der Kamera eingestellt.</a:t>
            </a:r>
          </a:p>
          <a:p>
            <a:endParaRPr lang="de-DE" dirty="0"/>
          </a:p>
          <a:p>
            <a:r>
              <a:rPr lang="de-DE" sz="2800" dirty="0">
                <a:solidFill>
                  <a:srgbClr val="FF0000"/>
                </a:solidFill>
              </a:rPr>
              <a:t>Also, nehmt den «A/</a:t>
            </a:r>
            <a:r>
              <a:rPr lang="de-DE" sz="2800" dirty="0" err="1">
                <a:solidFill>
                  <a:srgbClr val="FF0000"/>
                </a:solidFill>
              </a:rPr>
              <a:t>Av</a:t>
            </a:r>
            <a:r>
              <a:rPr lang="de-DE" sz="2800" dirty="0">
                <a:solidFill>
                  <a:srgbClr val="FF0000"/>
                </a:solidFill>
              </a:rPr>
              <a:t>-Modus», denn die Blende ist ja das, was Ihr gerne selbst gestaltet möchtet</a:t>
            </a:r>
            <a:r>
              <a:rPr lang="de-DE" dirty="0"/>
              <a:t>!</a:t>
            </a:r>
          </a:p>
          <a:p>
            <a:endParaRPr lang="de-DE" dirty="0"/>
          </a:p>
          <a:p>
            <a:endParaRPr lang="de-DE" dirty="0"/>
          </a:p>
        </p:txBody>
      </p:sp>
    </p:spTree>
    <p:extLst>
      <p:ext uri="{BB962C8B-B14F-4D97-AF65-F5344CB8AC3E}">
        <p14:creationId xmlns:p14="http://schemas.microsoft.com/office/powerpoint/2010/main" val="3241284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7F4A600-E09A-4B9A-9ABA-9D43CEFFA736}"/>
              </a:ext>
            </a:extLst>
          </p:cNvPr>
          <p:cNvSpPr txBox="1"/>
          <p:nvPr/>
        </p:nvSpPr>
        <p:spPr>
          <a:xfrm>
            <a:off x="233464" y="1572613"/>
            <a:ext cx="11468910" cy="4370427"/>
          </a:xfrm>
          <a:prstGeom prst="rect">
            <a:avLst/>
          </a:prstGeom>
          <a:noFill/>
        </p:spPr>
        <p:txBody>
          <a:bodyPr wrap="square">
            <a:spAutoFit/>
          </a:bodyPr>
          <a:lstStyle/>
          <a:p>
            <a:r>
              <a:rPr lang="de-DE" sz="2800" dirty="0"/>
              <a:t>Insgesamt, wirst Du in 99,9% alle Fälle den A oder den M-Modus einsetzen, daher brauchst Du Dich um P und S nicht zu kümmern, genauso wenig, wie um all die anderen Pseudo-Modi «Sport, Kerzenschein, Portrait, etc.», vergesst die einfach ganz schnell, dann hast Ihr weniger, um das Ihr Euch kümmern müsst.</a:t>
            </a:r>
          </a:p>
          <a:p>
            <a:endParaRPr lang="de-DE" dirty="0"/>
          </a:p>
          <a:p>
            <a:endParaRPr lang="de-DE" dirty="0"/>
          </a:p>
          <a:p>
            <a:endParaRPr lang="de-DE" dirty="0"/>
          </a:p>
          <a:p>
            <a:r>
              <a:rPr lang="de-DE" sz="2800" dirty="0"/>
              <a:t>Tagsüber setzt Ihr einfach den A Modus ein, dieser gibt Euch die größtmögliche Flexibilität und die Kamera «hilft» Dir trotzdem dabei, dass die Bilder «richtig» belichtet sind.</a:t>
            </a:r>
          </a:p>
        </p:txBody>
      </p:sp>
    </p:spTree>
    <p:extLst>
      <p:ext uri="{BB962C8B-B14F-4D97-AF65-F5344CB8AC3E}">
        <p14:creationId xmlns:p14="http://schemas.microsoft.com/office/powerpoint/2010/main" val="1087485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F45B184-E35B-42E7-B9FB-780EF2C37C45}"/>
              </a:ext>
            </a:extLst>
          </p:cNvPr>
          <p:cNvSpPr txBox="1"/>
          <p:nvPr/>
        </p:nvSpPr>
        <p:spPr>
          <a:xfrm>
            <a:off x="177281" y="1651519"/>
            <a:ext cx="11392678" cy="3970318"/>
          </a:xfrm>
          <a:prstGeom prst="rect">
            <a:avLst/>
          </a:prstGeom>
          <a:noFill/>
        </p:spPr>
        <p:txBody>
          <a:bodyPr wrap="square">
            <a:spAutoFit/>
          </a:bodyPr>
          <a:lstStyle/>
          <a:p>
            <a:r>
              <a:rPr lang="de-DE" sz="2800" dirty="0"/>
              <a:t>*Hier vielleicht noch ganz kurz zu den anderen Modi: beim S oder </a:t>
            </a:r>
            <a:r>
              <a:rPr lang="de-DE" sz="2800" dirty="0" err="1"/>
              <a:t>Tv</a:t>
            </a:r>
            <a:r>
              <a:rPr lang="de-DE" sz="2800" dirty="0"/>
              <a:t> Modus, stellst Du die Zeit (</a:t>
            </a:r>
            <a:r>
              <a:rPr lang="de-DE" sz="2800" dirty="0" err="1"/>
              <a:t>Shutter-Priority</a:t>
            </a:r>
            <a:r>
              <a:rPr lang="de-DE" sz="2800" dirty="0"/>
              <a:t> / Time-</a:t>
            </a:r>
            <a:r>
              <a:rPr lang="de-DE" sz="2800" dirty="0" err="1"/>
              <a:t>value</a:t>
            </a:r>
            <a:r>
              <a:rPr lang="de-DE" sz="2800" dirty="0"/>
              <a:t>) ein, die Kamera wählt dann automatisch die Blende.</a:t>
            </a:r>
          </a:p>
          <a:p>
            <a:endParaRPr lang="de-DE" sz="2800" dirty="0"/>
          </a:p>
          <a:p>
            <a:r>
              <a:rPr lang="de-DE" sz="2800" dirty="0"/>
              <a:t>•	Im P-Modus («Programm-Automatik») steuert die Kamera beides, also Zeit und Blende.</a:t>
            </a:r>
          </a:p>
          <a:p>
            <a:endParaRPr lang="de-DE" sz="2800" dirty="0"/>
          </a:p>
          <a:p>
            <a:r>
              <a:rPr lang="de-DE" sz="2800" dirty="0"/>
              <a:t>•	Und im M-Modus, steuerst Du beides und die Kamera gar nichts.</a:t>
            </a:r>
          </a:p>
        </p:txBody>
      </p:sp>
    </p:spTree>
    <p:extLst>
      <p:ext uri="{BB962C8B-B14F-4D97-AF65-F5344CB8AC3E}">
        <p14:creationId xmlns:p14="http://schemas.microsoft.com/office/powerpoint/2010/main" val="530428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4519D0-A1A9-43EF-B89A-79D93E20FB61}"/>
              </a:ext>
            </a:extLst>
          </p:cNvPr>
          <p:cNvPicPr>
            <a:picLocks noChangeAspect="1"/>
          </p:cNvPicPr>
          <p:nvPr/>
        </p:nvPicPr>
        <p:blipFill>
          <a:blip r:embed="rId2"/>
          <a:stretch>
            <a:fillRect/>
          </a:stretch>
        </p:blipFill>
        <p:spPr>
          <a:xfrm>
            <a:off x="355832" y="1600400"/>
            <a:ext cx="8909466" cy="3064905"/>
          </a:xfrm>
          <a:prstGeom prst="rect">
            <a:avLst/>
          </a:prstGeom>
        </p:spPr>
      </p:pic>
      <p:pic>
        <p:nvPicPr>
          <p:cNvPr id="5" name="Grafik 4">
            <a:extLst>
              <a:ext uri="{FF2B5EF4-FFF2-40B4-BE49-F238E27FC236}">
                <a16:creationId xmlns:a16="http://schemas.microsoft.com/office/drawing/2014/main" id="{0FD27B39-0536-4D3D-BA0C-38E28F16EBE7}"/>
              </a:ext>
            </a:extLst>
          </p:cNvPr>
          <p:cNvPicPr>
            <a:picLocks noChangeAspect="1"/>
          </p:cNvPicPr>
          <p:nvPr/>
        </p:nvPicPr>
        <p:blipFill>
          <a:blip r:embed="rId3"/>
          <a:stretch>
            <a:fillRect/>
          </a:stretch>
        </p:blipFill>
        <p:spPr>
          <a:xfrm>
            <a:off x="1089608" y="497475"/>
            <a:ext cx="6224555" cy="749873"/>
          </a:xfrm>
          <a:prstGeom prst="rect">
            <a:avLst/>
          </a:prstGeom>
        </p:spPr>
      </p:pic>
      <p:pic>
        <p:nvPicPr>
          <p:cNvPr id="6" name="Grafik 5">
            <a:extLst>
              <a:ext uri="{FF2B5EF4-FFF2-40B4-BE49-F238E27FC236}">
                <a16:creationId xmlns:a16="http://schemas.microsoft.com/office/drawing/2014/main" id="{9EBE7581-0B91-4188-98C7-4F227330C372}"/>
              </a:ext>
            </a:extLst>
          </p:cNvPr>
          <p:cNvPicPr>
            <a:picLocks noChangeAspect="1"/>
          </p:cNvPicPr>
          <p:nvPr/>
        </p:nvPicPr>
        <p:blipFill>
          <a:blip r:embed="rId4"/>
          <a:stretch>
            <a:fillRect/>
          </a:stretch>
        </p:blipFill>
        <p:spPr>
          <a:xfrm>
            <a:off x="9882381" y="1722080"/>
            <a:ext cx="1552575" cy="2943225"/>
          </a:xfrm>
          <a:prstGeom prst="rect">
            <a:avLst/>
          </a:prstGeom>
        </p:spPr>
      </p:pic>
      <p:pic>
        <p:nvPicPr>
          <p:cNvPr id="2" name="Grafik 1">
            <a:extLst>
              <a:ext uri="{FF2B5EF4-FFF2-40B4-BE49-F238E27FC236}">
                <a16:creationId xmlns:a16="http://schemas.microsoft.com/office/drawing/2014/main" id="{B152D45F-6C98-4038-8859-EAE1404F7DC6}"/>
              </a:ext>
            </a:extLst>
          </p:cNvPr>
          <p:cNvPicPr>
            <a:picLocks noChangeAspect="1"/>
          </p:cNvPicPr>
          <p:nvPr/>
        </p:nvPicPr>
        <p:blipFill>
          <a:blip r:embed="rId5"/>
          <a:stretch>
            <a:fillRect/>
          </a:stretch>
        </p:blipFill>
        <p:spPr>
          <a:xfrm>
            <a:off x="8282181" y="5257600"/>
            <a:ext cx="3200400" cy="1390650"/>
          </a:xfrm>
          <a:prstGeom prst="rect">
            <a:avLst/>
          </a:prstGeom>
        </p:spPr>
      </p:pic>
    </p:spTree>
    <p:extLst>
      <p:ext uri="{BB962C8B-B14F-4D97-AF65-F5344CB8AC3E}">
        <p14:creationId xmlns:p14="http://schemas.microsoft.com/office/powerpoint/2010/main" val="134526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1868647-1CCF-4FB8-BC85-EC184F1176E6}"/>
              </a:ext>
            </a:extLst>
          </p:cNvPr>
          <p:cNvSpPr txBox="1"/>
          <p:nvPr/>
        </p:nvSpPr>
        <p:spPr>
          <a:xfrm>
            <a:off x="1203650" y="1810138"/>
            <a:ext cx="10105052" cy="2308324"/>
          </a:xfrm>
          <a:prstGeom prst="rect">
            <a:avLst/>
          </a:prstGeom>
          <a:noFill/>
        </p:spPr>
        <p:txBody>
          <a:bodyPr wrap="square" rtlCol="0">
            <a:spAutoFit/>
          </a:bodyPr>
          <a:lstStyle/>
          <a:p>
            <a:r>
              <a:rPr lang="de-DE" sz="3600" dirty="0"/>
              <a:t>Vielen Dank,</a:t>
            </a:r>
          </a:p>
          <a:p>
            <a:r>
              <a:rPr lang="de-DE" sz="3600" dirty="0"/>
              <a:t> ich wünsche euch immer </a:t>
            </a:r>
            <a:r>
              <a:rPr lang="de-DE" sz="3600"/>
              <a:t>gute Fotos.</a:t>
            </a:r>
          </a:p>
          <a:p>
            <a:endParaRPr lang="de-DE" sz="3600" dirty="0"/>
          </a:p>
          <a:p>
            <a:endParaRPr lang="de-DE" sz="3600" dirty="0"/>
          </a:p>
        </p:txBody>
      </p:sp>
    </p:spTree>
    <p:extLst>
      <p:ext uri="{BB962C8B-B14F-4D97-AF65-F5344CB8AC3E}">
        <p14:creationId xmlns:p14="http://schemas.microsoft.com/office/powerpoint/2010/main" val="57462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CC3CF8B-23C0-4223-B65B-510A5FDD1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584" y="776773"/>
            <a:ext cx="7529804" cy="5647353"/>
          </a:xfrm>
          <a:prstGeom prst="rect">
            <a:avLst/>
          </a:prstGeom>
        </p:spPr>
      </p:pic>
      <p:sp>
        <p:nvSpPr>
          <p:cNvPr id="4" name="Textfeld 3">
            <a:extLst>
              <a:ext uri="{FF2B5EF4-FFF2-40B4-BE49-F238E27FC236}">
                <a16:creationId xmlns:a16="http://schemas.microsoft.com/office/drawing/2014/main" id="{2363FDA3-8316-4A4B-A24D-49BD0C6B090A}"/>
              </a:ext>
            </a:extLst>
          </p:cNvPr>
          <p:cNvSpPr txBox="1"/>
          <p:nvPr/>
        </p:nvSpPr>
        <p:spPr>
          <a:xfrm>
            <a:off x="2939143" y="335902"/>
            <a:ext cx="3684022" cy="369332"/>
          </a:xfrm>
          <a:prstGeom prst="rect">
            <a:avLst/>
          </a:prstGeom>
          <a:noFill/>
        </p:spPr>
        <p:txBody>
          <a:bodyPr wrap="none" rtlCol="0">
            <a:spAutoFit/>
          </a:bodyPr>
          <a:lstStyle/>
          <a:p>
            <a:r>
              <a:rPr lang="de-DE" dirty="0"/>
              <a:t>Aufbau einer Kamera ( primitiv)</a:t>
            </a:r>
          </a:p>
        </p:txBody>
      </p:sp>
    </p:spTree>
    <p:extLst>
      <p:ext uri="{BB962C8B-B14F-4D97-AF65-F5344CB8AC3E}">
        <p14:creationId xmlns:p14="http://schemas.microsoft.com/office/powerpoint/2010/main" val="405197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1F72434-47EC-4556-B9AE-D8C3DB899DF4}"/>
              </a:ext>
            </a:extLst>
          </p:cNvPr>
          <p:cNvSpPr txBox="1"/>
          <p:nvPr/>
        </p:nvSpPr>
        <p:spPr>
          <a:xfrm>
            <a:off x="1156995" y="739657"/>
            <a:ext cx="10599575" cy="3600986"/>
          </a:xfrm>
          <a:prstGeom prst="rect">
            <a:avLst/>
          </a:prstGeom>
          <a:noFill/>
        </p:spPr>
        <p:txBody>
          <a:bodyPr wrap="square">
            <a:spAutoFit/>
          </a:bodyPr>
          <a:lstStyle/>
          <a:p>
            <a:r>
              <a:rPr lang="de-DE" sz="2800" dirty="0"/>
              <a:t>Darüber hinaus haben sie aber jeder auch noch ihre individuellen Charakteristika, die neben der Helligkeit auch noch bestimmte andere Auswirkungen auf die Bildwirkung haben.</a:t>
            </a:r>
          </a:p>
          <a:p>
            <a:endParaRPr lang="de-DE" sz="2800" dirty="0"/>
          </a:p>
          <a:p>
            <a:r>
              <a:rPr lang="de-DE" sz="2800" dirty="0"/>
              <a:t>Genau diese Charakteristika sind es, die uns als Fotografen interessieren.</a:t>
            </a:r>
          </a:p>
          <a:p>
            <a:endParaRPr lang="de-DE" sz="3200" dirty="0"/>
          </a:p>
        </p:txBody>
      </p:sp>
      <p:sp>
        <p:nvSpPr>
          <p:cNvPr id="5" name="Textfeld 4">
            <a:extLst>
              <a:ext uri="{FF2B5EF4-FFF2-40B4-BE49-F238E27FC236}">
                <a16:creationId xmlns:a16="http://schemas.microsoft.com/office/drawing/2014/main" id="{17094602-E3D7-487A-B3DD-D30C312187DE}"/>
              </a:ext>
            </a:extLst>
          </p:cNvPr>
          <p:cNvSpPr txBox="1"/>
          <p:nvPr/>
        </p:nvSpPr>
        <p:spPr>
          <a:xfrm>
            <a:off x="1231641" y="4288303"/>
            <a:ext cx="10263673" cy="2246769"/>
          </a:xfrm>
          <a:prstGeom prst="rect">
            <a:avLst/>
          </a:prstGeom>
          <a:noFill/>
        </p:spPr>
        <p:txBody>
          <a:bodyPr wrap="square">
            <a:spAutoFit/>
          </a:bodyPr>
          <a:lstStyle/>
          <a:p>
            <a:r>
              <a:rPr lang="de-DE" sz="2800" dirty="0"/>
              <a:t>Sind es doch zum Teil erwünschte und zum Teil unerwünschte Wirkungen.</a:t>
            </a:r>
          </a:p>
          <a:p>
            <a:endParaRPr lang="de-DE" sz="2800" dirty="0"/>
          </a:p>
          <a:p>
            <a:r>
              <a:rPr lang="de-DE" sz="2800" dirty="0"/>
              <a:t>Sie zu kennen und gegeneinander abzuwägen ist eigentlich das, worum es bei der Fotografie geht.</a:t>
            </a:r>
          </a:p>
        </p:txBody>
      </p:sp>
    </p:spTree>
    <p:extLst>
      <p:ext uri="{BB962C8B-B14F-4D97-AF65-F5344CB8AC3E}">
        <p14:creationId xmlns:p14="http://schemas.microsoft.com/office/powerpoint/2010/main" val="2220013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4392A44-4A3B-4145-9CAA-63D3EA474EAD}"/>
              </a:ext>
            </a:extLst>
          </p:cNvPr>
          <p:cNvSpPr txBox="1"/>
          <p:nvPr/>
        </p:nvSpPr>
        <p:spPr>
          <a:xfrm>
            <a:off x="970384" y="1474236"/>
            <a:ext cx="10870164" cy="2677656"/>
          </a:xfrm>
          <a:prstGeom prst="rect">
            <a:avLst/>
          </a:prstGeom>
          <a:noFill/>
        </p:spPr>
        <p:txBody>
          <a:bodyPr wrap="square">
            <a:spAutoFit/>
          </a:bodyPr>
          <a:lstStyle/>
          <a:p>
            <a:r>
              <a:rPr lang="de-DE" sz="2800" dirty="0"/>
              <a:t>Kameras mit Vollautomatik wählen diese Parameter nach </a:t>
            </a:r>
            <a:r>
              <a:rPr lang="de-DE" sz="2800" dirty="0">
                <a:solidFill>
                  <a:srgbClr val="FF0000"/>
                </a:solidFill>
              </a:rPr>
              <a:t>automatischen Algorithmen</a:t>
            </a:r>
            <a:r>
              <a:rPr lang="de-DE" sz="2800" dirty="0"/>
              <a:t> </a:t>
            </a:r>
          </a:p>
          <a:p>
            <a:endParaRPr lang="de-DE" sz="2800" dirty="0"/>
          </a:p>
          <a:p>
            <a:r>
              <a:rPr lang="de-DE" sz="2800" dirty="0"/>
              <a:t>und </a:t>
            </a:r>
          </a:p>
          <a:p>
            <a:endParaRPr lang="de-DE" sz="2800" dirty="0"/>
          </a:p>
          <a:p>
            <a:r>
              <a:rPr lang="de-DE" sz="2800" dirty="0"/>
              <a:t>wissen dabei natürlich nicht, wie Du sie gerne hättest.</a:t>
            </a:r>
          </a:p>
        </p:txBody>
      </p:sp>
    </p:spTree>
    <p:extLst>
      <p:ext uri="{BB962C8B-B14F-4D97-AF65-F5344CB8AC3E}">
        <p14:creationId xmlns:p14="http://schemas.microsoft.com/office/powerpoint/2010/main" val="418386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FCD488C-7023-4FC3-BCDC-4452F91EC58E}"/>
              </a:ext>
            </a:extLst>
          </p:cNvPr>
          <p:cNvSpPr txBox="1"/>
          <p:nvPr/>
        </p:nvSpPr>
        <p:spPr>
          <a:xfrm>
            <a:off x="783771" y="382555"/>
            <a:ext cx="8362561" cy="769441"/>
          </a:xfrm>
          <a:prstGeom prst="rect">
            <a:avLst/>
          </a:prstGeom>
          <a:noFill/>
        </p:spPr>
        <p:txBody>
          <a:bodyPr wrap="square">
            <a:spAutoFit/>
          </a:bodyPr>
          <a:lstStyle/>
          <a:p>
            <a:r>
              <a:rPr lang="de-DE" sz="4400" dirty="0"/>
              <a:t>1. Die Belichtungszeit</a:t>
            </a:r>
          </a:p>
        </p:txBody>
      </p:sp>
      <p:sp>
        <p:nvSpPr>
          <p:cNvPr id="4" name="Textfeld 3">
            <a:extLst>
              <a:ext uri="{FF2B5EF4-FFF2-40B4-BE49-F238E27FC236}">
                <a16:creationId xmlns:a16="http://schemas.microsoft.com/office/drawing/2014/main" id="{83434348-B05A-4DB6-966C-B641B563CF80}"/>
              </a:ext>
            </a:extLst>
          </p:cNvPr>
          <p:cNvSpPr txBox="1"/>
          <p:nvPr/>
        </p:nvSpPr>
        <p:spPr>
          <a:xfrm>
            <a:off x="1247192" y="1833131"/>
            <a:ext cx="10412963" cy="3539430"/>
          </a:xfrm>
          <a:prstGeom prst="rect">
            <a:avLst/>
          </a:prstGeom>
          <a:noFill/>
        </p:spPr>
        <p:txBody>
          <a:bodyPr wrap="square">
            <a:spAutoFit/>
          </a:bodyPr>
          <a:lstStyle/>
          <a:p>
            <a:r>
              <a:rPr lang="de-DE" sz="2800" dirty="0"/>
              <a:t>Die Belichtungszeit ist die Zeit in dem die Kamera ihren Verschluss offen lässt. Während dieser Zeit fällt Licht auf den Sensor. Die sog. Belichtungszeit lässt sich bei den meisten Kameras zwischen 1/8.000 Sekunde und 30 Sekunden einstellen.</a:t>
            </a:r>
          </a:p>
          <a:p>
            <a:r>
              <a:rPr lang="de-DE" sz="2800" dirty="0"/>
              <a:t>Je länger die Belichtungszeit ist, desto länger fällt Licht auf den Sensor. </a:t>
            </a:r>
          </a:p>
          <a:p>
            <a:endParaRPr lang="de-DE" sz="2800" dirty="0"/>
          </a:p>
        </p:txBody>
      </p:sp>
    </p:spTree>
    <p:extLst>
      <p:ext uri="{BB962C8B-B14F-4D97-AF65-F5344CB8AC3E}">
        <p14:creationId xmlns:p14="http://schemas.microsoft.com/office/powerpoint/2010/main" val="424287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F07E782-2110-4A36-9092-E3B4FE7081E6}"/>
              </a:ext>
            </a:extLst>
          </p:cNvPr>
          <p:cNvSpPr txBox="1"/>
          <p:nvPr/>
        </p:nvSpPr>
        <p:spPr>
          <a:xfrm>
            <a:off x="1175658" y="1446246"/>
            <a:ext cx="10524930" cy="2246769"/>
          </a:xfrm>
          <a:prstGeom prst="rect">
            <a:avLst/>
          </a:prstGeom>
          <a:noFill/>
        </p:spPr>
        <p:txBody>
          <a:bodyPr wrap="square">
            <a:spAutoFit/>
          </a:bodyPr>
          <a:lstStyle/>
          <a:p>
            <a:r>
              <a:rPr lang="de-DE" sz="2800" dirty="0"/>
              <a:t>Eine Verdopplung der Belichtungszeit lässt also doppelt so viel Licht auf den Sensor fallen. </a:t>
            </a:r>
          </a:p>
          <a:p>
            <a:endParaRPr lang="de-DE" sz="2800" dirty="0"/>
          </a:p>
          <a:p>
            <a:r>
              <a:rPr lang="de-DE" sz="2800" dirty="0"/>
              <a:t>Wenn Du z.B. statt einer Sekunde 2 Sekunden belichtest, erscheint das Bild “doppelt” so hell.</a:t>
            </a:r>
          </a:p>
        </p:txBody>
      </p:sp>
      <p:sp>
        <p:nvSpPr>
          <p:cNvPr id="5" name="Textfeld 4">
            <a:extLst>
              <a:ext uri="{FF2B5EF4-FFF2-40B4-BE49-F238E27FC236}">
                <a16:creationId xmlns:a16="http://schemas.microsoft.com/office/drawing/2014/main" id="{AAB604AE-084D-4655-8A32-148CF64EDDBC}"/>
              </a:ext>
            </a:extLst>
          </p:cNvPr>
          <p:cNvSpPr txBox="1"/>
          <p:nvPr/>
        </p:nvSpPr>
        <p:spPr>
          <a:xfrm>
            <a:off x="1175658" y="4203355"/>
            <a:ext cx="10524930" cy="2246769"/>
          </a:xfrm>
          <a:prstGeom prst="rect">
            <a:avLst/>
          </a:prstGeom>
          <a:noFill/>
        </p:spPr>
        <p:txBody>
          <a:bodyPr wrap="square">
            <a:spAutoFit/>
          </a:bodyPr>
          <a:lstStyle/>
          <a:p>
            <a:r>
              <a:rPr lang="de-DE" sz="2800" dirty="0"/>
              <a:t>Die Belichtungszeit ist an sich ein wichtiger Parameter bei der Bildgestaltung, denn sie entscheidet darüber, ob Du aus der Hand </a:t>
            </a:r>
            <a:r>
              <a:rPr lang="de-DE" sz="2800" dirty="0" err="1"/>
              <a:t>unverwackelte</a:t>
            </a:r>
            <a:r>
              <a:rPr lang="de-DE" sz="2800" dirty="0"/>
              <a:t> Aufnahmen erzeugen kannst und wie stark Objekte, die sich bewegen, verwischt dargestellt werden (z.B. Wasserfall, Objekte in Bewegung ).</a:t>
            </a:r>
          </a:p>
        </p:txBody>
      </p:sp>
    </p:spTree>
    <p:extLst>
      <p:ext uri="{BB962C8B-B14F-4D97-AF65-F5344CB8AC3E}">
        <p14:creationId xmlns:p14="http://schemas.microsoft.com/office/powerpoint/2010/main" val="328344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D7BE9DB-046C-48CD-9777-39B80D5E8C71}"/>
              </a:ext>
            </a:extLst>
          </p:cNvPr>
          <p:cNvSpPr txBox="1"/>
          <p:nvPr/>
        </p:nvSpPr>
        <p:spPr>
          <a:xfrm>
            <a:off x="1119674" y="1231847"/>
            <a:ext cx="9769151" cy="2677656"/>
          </a:xfrm>
          <a:prstGeom prst="rect">
            <a:avLst/>
          </a:prstGeom>
          <a:noFill/>
        </p:spPr>
        <p:txBody>
          <a:bodyPr wrap="square">
            <a:spAutoFit/>
          </a:bodyPr>
          <a:lstStyle/>
          <a:p>
            <a:r>
              <a:rPr lang="de-DE" sz="2800" dirty="0"/>
              <a:t>Aber ACHTUNG: </a:t>
            </a:r>
          </a:p>
          <a:p>
            <a:r>
              <a:rPr lang="de-DE" sz="2800" dirty="0"/>
              <a:t>Die Zeiten die Du beim Fotografieren aus der Hand noch halten kannst, ohne zu verwackeln, sind recht kurz, das heißt, sie liegen unter 1 Sekunde – also eher im Bereich kürzer als 1/30 Sekunde.</a:t>
            </a:r>
          </a:p>
          <a:p>
            <a:endParaRPr lang="de-DE" sz="2800" dirty="0"/>
          </a:p>
        </p:txBody>
      </p:sp>
      <p:pic>
        <p:nvPicPr>
          <p:cNvPr id="4" name="Grafik 3">
            <a:extLst>
              <a:ext uri="{FF2B5EF4-FFF2-40B4-BE49-F238E27FC236}">
                <a16:creationId xmlns:a16="http://schemas.microsoft.com/office/drawing/2014/main" id="{8B5EE9D8-6E6D-4566-A52E-56F0E3833469}"/>
              </a:ext>
            </a:extLst>
          </p:cNvPr>
          <p:cNvPicPr>
            <a:picLocks noChangeAspect="1"/>
          </p:cNvPicPr>
          <p:nvPr/>
        </p:nvPicPr>
        <p:blipFill>
          <a:blip r:embed="rId2"/>
          <a:stretch>
            <a:fillRect/>
          </a:stretch>
        </p:blipFill>
        <p:spPr>
          <a:xfrm>
            <a:off x="1242935" y="4077454"/>
            <a:ext cx="9224047" cy="1987468"/>
          </a:xfrm>
          <a:prstGeom prst="rect">
            <a:avLst/>
          </a:prstGeom>
        </p:spPr>
      </p:pic>
    </p:spTree>
    <p:extLst>
      <p:ext uri="{BB962C8B-B14F-4D97-AF65-F5344CB8AC3E}">
        <p14:creationId xmlns:p14="http://schemas.microsoft.com/office/powerpoint/2010/main" val="5319785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0</TotalTime>
  <Words>1705</Words>
  <Application>Microsoft Office PowerPoint</Application>
  <PresentationFormat>Breitbild</PresentationFormat>
  <Paragraphs>125</Paragraphs>
  <Slides>35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35</vt:i4>
      </vt:variant>
    </vt:vector>
  </HeadingPairs>
  <TitlesOfParts>
    <vt:vector size="39" baseType="lpstr">
      <vt:lpstr>Arial</vt:lpstr>
      <vt:lpstr>Century Gothic</vt:lpstr>
      <vt:lpstr>Wingdings 3</vt:lpstr>
      <vt:lpstr>Ion</vt:lpstr>
      <vt:lpstr>Belichtung,  Blende und  ISO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Belichtung, Blende und   ISO</dc:title>
  <dc:creator>Burkhard Ilchen</dc:creator>
  <cp:lastModifiedBy>Burkhard Ilchen</cp:lastModifiedBy>
  <cp:revision>38</cp:revision>
  <dcterms:created xsi:type="dcterms:W3CDTF">2020-10-27T09:19:55Z</dcterms:created>
  <dcterms:modified xsi:type="dcterms:W3CDTF">2021-07-08T08:56:09Z</dcterms:modified>
</cp:coreProperties>
</file>